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3" r:id="rId2"/>
  </p:sldMasterIdLst>
  <p:notesMasterIdLst>
    <p:notesMasterId r:id="rId32"/>
  </p:notesMasterIdLst>
  <p:handoutMasterIdLst>
    <p:handoutMasterId r:id="rId33"/>
  </p:handoutMasterIdLst>
  <p:sldIdLst>
    <p:sldId id="260" r:id="rId3"/>
    <p:sldId id="297" r:id="rId4"/>
    <p:sldId id="326" r:id="rId5"/>
    <p:sldId id="303" r:id="rId6"/>
    <p:sldId id="304" r:id="rId7"/>
    <p:sldId id="301" r:id="rId8"/>
    <p:sldId id="272" r:id="rId9"/>
    <p:sldId id="306" r:id="rId10"/>
    <p:sldId id="308" r:id="rId11"/>
    <p:sldId id="307" r:id="rId12"/>
    <p:sldId id="309" r:id="rId13"/>
    <p:sldId id="310" r:id="rId14"/>
    <p:sldId id="311" r:id="rId15"/>
    <p:sldId id="324" r:id="rId16"/>
    <p:sldId id="313" r:id="rId17"/>
    <p:sldId id="312" r:id="rId18"/>
    <p:sldId id="314" r:id="rId19"/>
    <p:sldId id="315" r:id="rId20"/>
    <p:sldId id="316" r:id="rId21"/>
    <p:sldId id="318" r:id="rId22"/>
    <p:sldId id="317" r:id="rId23"/>
    <p:sldId id="319" r:id="rId24"/>
    <p:sldId id="321" r:id="rId25"/>
    <p:sldId id="320" r:id="rId26"/>
    <p:sldId id="322" r:id="rId27"/>
    <p:sldId id="323" r:id="rId28"/>
    <p:sldId id="325" r:id="rId29"/>
    <p:sldId id="327" r:id="rId30"/>
    <p:sldId id="281" r:id="rId31"/>
  </p:sldIdLst>
  <p:sldSz cx="9144000" cy="6858000" type="screen4x3"/>
  <p:notesSz cx="6797675" cy="9926638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16">
          <p15:clr>
            <a:srgbClr val="A4A3A4"/>
          </p15:clr>
        </p15:guide>
        <p15:guide id="2" pos="560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65A3"/>
    <a:srgbClr val="AAB0B3"/>
    <a:srgbClr val="4A5662"/>
    <a:srgbClr val="EB6E27"/>
    <a:srgbClr val="DE64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5" autoAdjust="0"/>
    <p:restoredTop sz="96317" autoAdjust="0"/>
  </p:normalViewPr>
  <p:slideViewPr>
    <p:cSldViewPr snapToGrid="0" snapToObjects="1">
      <p:cViewPr varScale="1">
        <p:scale>
          <a:sx n="61" d="100"/>
          <a:sy n="61" d="100"/>
        </p:scale>
        <p:origin x="714" y="78"/>
      </p:cViewPr>
      <p:guideLst>
        <p:guide orient="horz" pos="4216"/>
        <p:guide pos="56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2456" y="5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87A27F-B7E1-4C27-A876-0B57103300FA}" type="doc">
      <dgm:prSet loTypeId="urn:microsoft.com/office/officeart/2008/layout/SquareAccent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fr-FR"/>
        </a:p>
      </dgm:t>
    </dgm:pt>
    <dgm:pt modelId="{28177CD8-D2F6-495D-B90A-91E67D053908}">
      <dgm:prSet phldrT="[Texte]"/>
      <dgm:spPr/>
      <dgm:t>
        <a:bodyPr/>
        <a:lstStyle/>
        <a:p>
          <a:r>
            <a:rPr lang="fr-FR" dirty="0"/>
            <a:t>Front Office</a:t>
          </a:r>
        </a:p>
      </dgm:t>
    </dgm:pt>
    <dgm:pt modelId="{4F04BCD2-F344-404F-8B94-5532B48F4BB9}" type="parTrans" cxnId="{33502B6E-39C3-43E2-B604-4AC187B75C2A}">
      <dgm:prSet/>
      <dgm:spPr/>
      <dgm:t>
        <a:bodyPr/>
        <a:lstStyle/>
        <a:p>
          <a:endParaRPr lang="fr-FR"/>
        </a:p>
      </dgm:t>
    </dgm:pt>
    <dgm:pt modelId="{9ABF9DFB-C927-4298-BF7E-283596240181}" type="sibTrans" cxnId="{33502B6E-39C3-43E2-B604-4AC187B75C2A}">
      <dgm:prSet/>
      <dgm:spPr/>
      <dgm:t>
        <a:bodyPr/>
        <a:lstStyle/>
        <a:p>
          <a:endParaRPr lang="fr-FR"/>
        </a:p>
      </dgm:t>
    </dgm:pt>
    <dgm:pt modelId="{2EE8BA7B-EE2B-4B39-8E04-9A48B816DF87}">
      <dgm:prSet phldrT="[Texte]"/>
      <dgm:spPr/>
      <dgm:t>
        <a:bodyPr/>
        <a:lstStyle/>
        <a:p>
          <a:r>
            <a:rPr lang="fr-FR" dirty="0"/>
            <a:t>Front Office Manager</a:t>
          </a:r>
        </a:p>
      </dgm:t>
    </dgm:pt>
    <dgm:pt modelId="{5F1D0B08-886A-43A1-9291-30B1A53ED826}" type="parTrans" cxnId="{CAE9A486-E3A1-4A5F-838A-BFF701E4E7EE}">
      <dgm:prSet/>
      <dgm:spPr/>
      <dgm:t>
        <a:bodyPr/>
        <a:lstStyle/>
        <a:p>
          <a:endParaRPr lang="fr-FR"/>
        </a:p>
      </dgm:t>
    </dgm:pt>
    <dgm:pt modelId="{69B83E0E-8498-4D99-BC64-9F135084C2EC}" type="sibTrans" cxnId="{CAE9A486-E3A1-4A5F-838A-BFF701E4E7EE}">
      <dgm:prSet/>
      <dgm:spPr/>
      <dgm:t>
        <a:bodyPr/>
        <a:lstStyle/>
        <a:p>
          <a:endParaRPr lang="fr-FR"/>
        </a:p>
      </dgm:t>
    </dgm:pt>
    <dgm:pt modelId="{16933BDA-C94D-4EAB-87DE-8BFAE5EC0E16}" type="pres">
      <dgm:prSet presAssocID="{F087A27F-B7E1-4C27-A876-0B57103300FA}" presName="layout" presStyleCnt="0">
        <dgm:presLayoutVars>
          <dgm:chMax/>
          <dgm:chPref/>
          <dgm:dir/>
          <dgm:resizeHandles/>
        </dgm:presLayoutVars>
      </dgm:prSet>
      <dgm:spPr/>
    </dgm:pt>
    <dgm:pt modelId="{8672CEF8-2830-4D4E-9DC3-39502756D1D0}" type="pres">
      <dgm:prSet presAssocID="{28177CD8-D2F6-495D-B90A-91E67D053908}" presName="root" presStyleCnt="0">
        <dgm:presLayoutVars>
          <dgm:chMax/>
          <dgm:chPref/>
        </dgm:presLayoutVars>
      </dgm:prSet>
      <dgm:spPr/>
    </dgm:pt>
    <dgm:pt modelId="{8AB60957-3FAB-4EE5-BBD9-AB2B39464AC3}" type="pres">
      <dgm:prSet presAssocID="{28177CD8-D2F6-495D-B90A-91E67D053908}" presName="rootComposite" presStyleCnt="0">
        <dgm:presLayoutVars/>
      </dgm:prSet>
      <dgm:spPr/>
    </dgm:pt>
    <dgm:pt modelId="{37DBC331-B35A-43AC-B0DC-F24522543C09}" type="pres">
      <dgm:prSet presAssocID="{28177CD8-D2F6-495D-B90A-91E67D053908}" presName="ParentAccent" presStyleLbl="alignNode1" presStyleIdx="0" presStyleCnt="1"/>
      <dgm:spPr>
        <a:solidFill>
          <a:srgbClr val="0865A3"/>
        </a:solidFill>
        <a:ln>
          <a:solidFill>
            <a:srgbClr val="0865A3"/>
          </a:solidFill>
        </a:ln>
      </dgm:spPr>
    </dgm:pt>
    <dgm:pt modelId="{9BC813BC-EA89-4261-BBE2-735F68BF67DD}" type="pres">
      <dgm:prSet presAssocID="{28177CD8-D2F6-495D-B90A-91E67D053908}" presName="ParentSmallAccent" presStyleLbl="fgAcc1" presStyleIdx="0" presStyleCnt="1"/>
      <dgm:spPr>
        <a:ln>
          <a:solidFill>
            <a:srgbClr val="0865A3"/>
          </a:solidFill>
        </a:ln>
      </dgm:spPr>
    </dgm:pt>
    <dgm:pt modelId="{87FC817B-2390-41A0-BBD9-5B9B5027E400}" type="pres">
      <dgm:prSet presAssocID="{28177CD8-D2F6-495D-B90A-91E67D053908}" presName="Parent" presStyleLbl="revTx" presStyleIdx="0" presStyleCnt="2">
        <dgm:presLayoutVars>
          <dgm:chMax/>
          <dgm:chPref val="4"/>
          <dgm:bulletEnabled val="1"/>
        </dgm:presLayoutVars>
      </dgm:prSet>
      <dgm:spPr/>
    </dgm:pt>
    <dgm:pt modelId="{2B4960E4-6195-4886-A076-404D8EE0340C}" type="pres">
      <dgm:prSet presAssocID="{28177CD8-D2F6-495D-B90A-91E67D053908}" presName="childShape" presStyleCnt="0">
        <dgm:presLayoutVars>
          <dgm:chMax val="0"/>
          <dgm:chPref val="0"/>
        </dgm:presLayoutVars>
      </dgm:prSet>
      <dgm:spPr/>
    </dgm:pt>
    <dgm:pt modelId="{93114A0E-11E6-4EE7-BB66-410EA0FE815F}" type="pres">
      <dgm:prSet presAssocID="{2EE8BA7B-EE2B-4B39-8E04-9A48B816DF87}" presName="childComposite" presStyleCnt="0">
        <dgm:presLayoutVars>
          <dgm:chMax val="0"/>
          <dgm:chPref val="0"/>
        </dgm:presLayoutVars>
      </dgm:prSet>
      <dgm:spPr/>
    </dgm:pt>
    <dgm:pt modelId="{F5203386-1FD3-4169-A17B-7BC130E1A446}" type="pres">
      <dgm:prSet presAssocID="{2EE8BA7B-EE2B-4B39-8E04-9A48B816DF87}" presName="ChildAccent" presStyleLbl="solidFgAcc1" presStyleIdx="0" presStyleCnt="1"/>
      <dgm:spPr>
        <a:ln>
          <a:solidFill>
            <a:srgbClr val="0865A3"/>
          </a:solidFill>
        </a:ln>
      </dgm:spPr>
    </dgm:pt>
    <dgm:pt modelId="{204C240E-4735-4B07-A0C8-76AA533BBD5A}" type="pres">
      <dgm:prSet presAssocID="{2EE8BA7B-EE2B-4B39-8E04-9A48B816DF87}" presName="Child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650BA304-E3E9-4E89-A52B-1524C8B18413}" type="presOf" srcId="{2EE8BA7B-EE2B-4B39-8E04-9A48B816DF87}" destId="{204C240E-4735-4B07-A0C8-76AA533BBD5A}" srcOrd="0" destOrd="0" presId="urn:microsoft.com/office/officeart/2008/layout/SquareAccentList"/>
    <dgm:cxn modelId="{DEAB670D-8737-47C0-9C1C-E254FD23C97B}" type="presOf" srcId="{F087A27F-B7E1-4C27-A876-0B57103300FA}" destId="{16933BDA-C94D-4EAB-87DE-8BFAE5EC0E16}" srcOrd="0" destOrd="0" presId="urn:microsoft.com/office/officeart/2008/layout/SquareAccentList"/>
    <dgm:cxn modelId="{1B934441-E023-4B35-BF39-01374316B756}" type="presOf" srcId="{28177CD8-D2F6-495D-B90A-91E67D053908}" destId="{87FC817B-2390-41A0-BBD9-5B9B5027E400}" srcOrd="0" destOrd="0" presId="urn:microsoft.com/office/officeart/2008/layout/SquareAccentList"/>
    <dgm:cxn modelId="{33502B6E-39C3-43E2-B604-4AC187B75C2A}" srcId="{F087A27F-B7E1-4C27-A876-0B57103300FA}" destId="{28177CD8-D2F6-495D-B90A-91E67D053908}" srcOrd="0" destOrd="0" parTransId="{4F04BCD2-F344-404F-8B94-5532B48F4BB9}" sibTransId="{9ABF9DFB-C927-4298-BF7E-283596240181}"/>
    <dgm:cxn modelId="{CAE9A486-E3A1-4A5F-838A-BFF701E4E7EE}" srcId="{28177CD8-D2F6-495D-B90A-91E67D053908}" destId="{2EE8BA7B-EE2B-4B39-8E04-9A48B816DF87}" srcOrd="0" destOrd="0" parTransId="{5F1D0B08-886A-43A1-9291-30B1A53ED826}" sibTransId="{69B83E0E-8498-4D99-BC64-9F135084C2EC}"/>
    <dgm:cxn modelId="{8297BD10-8991-4F58-9333-25BD2F98FD12}" type="presParOf" srcId="{16933BDA-C94D-4EAB-87DE-8BFAE5EC0E16}" destId="{8672CEF8-2830-4D4E-9DC3-39502756D1D0}" srcOrd="0" destOrd="0" presId="urn:microsoft.com/office/officeart/2008/layout/SquareAccentList"/>
    <dgm:cxn modelId="{D4D7591A-E8FF-4C70-9141-17F806680D1E}" type="presParOf" srcId="{8672CEF8-2830-4D4E-9DC3-39502756D1D0}" destId="{8AB60957-3FAB-4EE5-BBD9-AB2B39464AC3}" srcOrd="0" destOrd="0" presId="urn:microsoft.com/office/officeart/2008/layout/SquareAccentList"/>
    <dgm:cxn modelId="{20673F0D-5E06-4191-8886-15E10C891849}" type="presParOf" srcId="{8AB60957-3FAB-4EE5-BBD9-AB2B39464AC3}" destId="{37DBC331-B35A-43AC-B0DC-F24522543C09}" srcOrd="0" destOrd="0" presId="urn:microsoft.com/office/officeart/2008/layout/SquareAccentList"/>
    <dgm:cxn modelId="{37FA5BD0-7DE0-4E87-886C-59C1486F4E8C}" type="presParOf" srcId="{8AB60957-3FAB-4EE5-BBD9-AB2B39464AC3}" destId="{9BC813BC-EA89-4261-BBE2-735F68BF67DD}" srcOrd="1" destOrd="0" presId="urn:microsoft.com/office/officeart/2008/layout/SquareAccentList"/>
    <dgm:cxn modelId="{3542B673-34E3-4462-81F1-2BEF1EEF87C4}" type="presParOf" srcId="{8AB60957-3FAB-4EE5-BBD9-AB2B39464AC3}" destId="{87FC817B-2390-41A0-BBD9-5B9B5027E400}" srcOrd="2" destOrd="0" presId="urn:microsoft.com/office/officeart/2008/layout/SquareAccentList"/>
    <dgm:cxn modelId="{7271D6F5-947C-4516-8727-5897BC4CCE51}" type="presParOf" srcId="{8672CEF8-2830-4D4E-9DC3-39502756D1D0}" destId="{2B4960E4-6195-4886-A076-404D8EE0340C}" srcOrd="1" destOrd="0" presId="urn:microsoft.com/office/officeart/2008/layout/SquareAccentList"/>
    <dgm:cxn modelId="{07B42CAF-4C57-43B4-AC16-A4A7C7C44719}" type="presParOf" srcId="{2B4960E4-6195-4886-A076-404D8EE0340C}" destId="{93114A0E-11E6-4EE7-BB66-410EA0FE815F}" srcOrd="0" destOrd="0" presId="urn:microsoft.com/office/officeart/2008/layout/SquareAccentList"/>
    <dgm:cxn modelId="{E6E182E4-5DD7-4AE2-A696-90AC4FCC7C9D}" type="presParOf" srcId="{93114A0E-11E6-4EE7-BB66-410EA0FE815F}" destId="{F5203386-1FD3-4169-A17B-7BC130E1A446}" srcOrd="0" destOrd="0" presId="urn:microsoft.com/office/officeart/2008/layout/SquareAccentList"/>
    <dgm:cxn modelId="{4AEA7CCE-1323-41F1-A4F2-04ACE57F0CF5}" type="presParOf" srcId="{93114A0E-11E6-4EE7-BB66-410EA0FE815F}" destId="{204C240E-4735-4B07-A0C8-76AA533BBD5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87A27F-B7E1-4C27-A876-0B57103300FA}" type="doc">
      <dgm:prSet loTypeId="urn:microsoft.com/office/officeart/2008/layout/SquareAccent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fr-FR"/>
        </a:p>
      </dgm:t>
    </dgm:pt>
    <dgm:pt modelId="{28177CD8-D2F6-495D-B90A-91E67D053908}">
      <dgm:prSet phldrT="[Texte]"/>
      <dgm:spPr/>
      <dgm:t>
        <a:bodyPr/>
        <a:lstStyle/>
        <a:p>
          <a:r>
            <a:rPr lang="fr-FR" dirty="0"/>
            <a:t>Back Office</a:t>
          </a:r>
        </a:p>
      </dgm:t>
    </dgm:pt>
    <dgm:pt modelId="{4F04BCD2-F344-404F-8B94-5532B48F4BB9}" type="parTrans" cxnId="{33502B6E-39C3-43E2-B604-4AC187B75C2A}">
      <dgm:prSet/>
      <dgm:spPr/>
      <dgm:t>
        <a:bodyPr/>
        <a:lstStyle/>
        <a:p>
          <a:endParaRPr lang="fr-FR"/>
        </a:p>
      </dgm:t>
    </dgm:pt>
    <dgm:pt modelId="{9ABF9DFB-C927-4298-BF7E-283596240181}" type="sibTrans" cxnId="{33502B6E-39C3-43E2-B604-4AC187B75C2A}">
      <dgm:prSet/>
      <dgm:spPr/>
      <dgm:t>
        <a:bodyPr/>
        <a:lstStyle/>
        <a:p>
          <a:endParaRPr lang="fr-FR"/>
        </a:p>
      </dgm:t>
    </dgm:pt>
    <dgm:pt modelId="{2EE8BA7B-EE2B-4B39-8E04-9A48B816DF87}">
      <dgm:prSet phldrT="[Texte]"/>
      <dgm:spPr/>
      <dgm:t>
        <a:bodyPr/>
        <a:lstStyle/>
        <a:p>
          <a:r>
            <a:rPr lang="fr-FR" dirty="0"/>
            <a:t>Back Office Manager</a:t>
          </a:r>
        </a:p>
      </dgm:t>
    </dgm:pt>
    <dgm:pt modelId="{5F1D0B08-886A-43A1-9291-30B1A53ED826}" type="parTrans" cxnId="{CAE9A486-E3A1-4A5F-838A-BFF701E4E7EE}">
      <dgm:prSet/>
      <dgm:spPr/>
      <dgm:t>
        <a:bodyPr/>
        <a:lstStyle/>
        <a:p>
          <a:endParaRPr lang="fr-FR"/>
        </a:p>
      </dgm:t>
    </dgm:pt>
    <dgm:pt modelId="{69B83E0E-8498-4D99-BC64-9F135084C2EC}" type="sibTrans" cxnId="{CAE9A486-E3A1-4A5F-838A-BFF701E4E7EE}">
      <dgm:prSet/>
      <dgm:spPr/>
      <dgm:t>
        <a:bodyPr/>
        <a:lstStyle/>
        <a:p>
          <a:endParaRPr lang="fr-FR"/>
        </a:p>
      </dgm:t>
    </dgm:pt>
    <dgm:pt modelId="{60B72265-B358-4B25-83F0-30E0788B6310}">
      <dgm:prSet phldrT="[Texte]"/>
      <dgm:spPr/>
      <dgm:t>
        <a:bodyPr/>
        <a:lstStyle/>
        <a:p>
          <a:r>
            <a:rPr lang="fr-FR" dirty="0"/>
            <a:t>Work Package Manager</a:t>
          </a:r>
        </a:p>
      </dgm:t>
    </dgm:pt>
    <dgm:pt modelId="{B419BE69-68FF-41B3-8AEF-AB404579F5C4}" type="parTrans" cxnId="{49FFE4D5-3BFD-4D10-B7C1-89E2618A7448}">
      <dgm:prSet/>
      <dgm:spPr/>
      <dgm:t>
        <a:bodyPr/>
        <a:lstStyle/>
        <a:p>
          <a:endParaRPr lang="fr-FR"/>
        </a:p>
      </dgm:t>
    </dgm:pt>
    <dgm:pt modelId="{B7F5CC71-2713-4FE6-889A-05E3CE3B36A6}" type="sibTrans" cxnId="{49FFE4D5-3BFD-4D10-B7C1-89E2618A7448}">
      <dgm:prSet/>
      <dgm:spPr/>
      <dgm:t>
        <a:bodyPr/>
        <a:lstStyle/>
        <a:p>
          <a:endParaRPr lang="fr-FR"/>
        </a:p>
      </dgm:t>
    </dgm:pt>
    <dgm:pt modelId="{CF550113-B42D-4FEC-837D-C1ACD83514C1}">
      <dgm:prSet phldrT="[Texte]"/>
      <dgm:spPr/>
      <dgm:t>
        <a:bodyPr/>
        <a:lstStyle/>
        <a:p>
          <a:r>
            <a:rPr lang="fr-FR" dirty="0"/>
            <a:t>Quality Assurance</a:t>
          </a:r>
        </a:p>
      </dgm:t>
    </dgm:pt>
    <dgm:pt modelId="{AF28AE4E-E681-4881-BB5D-AF34349643A1}" type="parTrans" cxnId="{EF66CF14-4F27-4443-A0BC-34B48EC4C71F}">
      <dgm:prSet/>
      <dgm:spPr/>
      <dgm:t>
        <a:bodyPr/>
        <a:lstStyle/>
        <a:p>
          <a:endParaRPr lang="fr-FR"/>
        </a:p>
      </dgm:t>
    </dgm:pt>
    <dgm:pt modelId="{6F60B9DD-B968-40C6-BF05-2BA100A81985}" type="sibTrans" cxnId="{EF66CF14-4F27-4443-A0BC-34B48EC4C71F}">
      <dgm:prSet/>
      <dgm:spPr/>
      <dgm:t>
        <a:bodyPr/>
        <a:lstStyle/>
        <a:p>
          <a:endParaRPr lang="fr-FR"/>
        </a:p>
      </dgm:t>
    </dgm:pt>
    <dgm:pt modelId="{16933BDA-C94D-4EAB-87DE-8BFAE5EC0E16}" type="pres">
      <dgm:prSet presAssocID="{F087A27F-B7E1-4C27-A876-0B57103300FA}" presName="layout" presStyleCnt="0">
        <dgm:presLayoutVars>
          <dgm:chMax/>
          <dgm:chPref/>
          <dgm:dir/>
          <dgm:resizeHandles/>
        </dgm:presLayoutVars>
      </dgm:prSet>
      <dgm:spPr/>
    </dgm:pt>
    <dgm:pt modelId="{8672CEF8-2830-4D4E-9DC3-39502756D1D0}" type="pres">
      <dgm:prSet presAssocID="{28177CD8-D2F6-495D-B90A-91E67D053908}" presName="root" presStyleCnt="0">
        <dgm:presLayoutVars>
          <dgm:chMax/>
          <dgm:chPref/>
        </dgm:presLayoutVars>
      </dgm:prSet>
      <dgm:spPr/>
    </dgm:pt>
    <dgm:pt modelId="{8AB60957-3FAB-4EE5-BBD9-AB2B39464AC3}" type="pres">
      <dgm:prSet presAssocID="{28177CD8-D2F6-495D-B90A-91E67D053908}" presName="rootComposite" presStyleCnt="0">
        <dgm:presLayoutVars/>
      </dgm:prSet>
      <dgm:spPr/>
    </dgm:pt>
    <dgm:pt modelId="{37DBC331-B35A-43AC-B0DC-F24522543C09}" type="pres">
      <dgm:prSet presAssocID="{28177CD8-D2F6-495D-B90A-91E67D053908}" presName="ParentAccent" presStyleLbl="alignNode1" presStyleIdx="0" presStyleCnt="1"/>
      <dgm:spPr>
        <a:solidFill>
          <a:srgbClr val="0865A3"/>
        </a:solidFill>
        <a:ln>
          <a:solidFill>
            <a:srgbClr val="0865A3"/>
          </a:solidFill>
        </a:ln>
      </dgm:spPr>
    </dgm:pt>
    <dgm:pt modelId="{9BC813BC-EA89-4261-BBE2-735F68BF67DD}" type="pres">
      <dgm:prSet presAssocID="{28177CD8-D2F6-495D-B90A-91E67D053908}" presName="ParentSmallAccent" presStyleLbl="fgAcc1" presStyleIdx="0" presStyleCnt="1"/>
      <dgm:spPr>
        <a:ln>
          <a:solidFill>
            <a:srgbClr val="0865A3"/>
          </a:solidFill>
        </a:ln>
      </dgm:spPr>
    </dgm:pt>
    <dgm:pt modelId="{87FC817B-2390-41A0-BBD9-5B9B5027E400}" type="pres">
      <dgm:prSet presAssocID="{28177CD8-D2F6-495D-B90A-91E67D053908}" presName="Parent" presStyleLbl="revTx" presStyleIdx="0" presStyleCnt="4">
        <dgm:presLayoutVars>
          <dgm:chMax/>
          <dgm:chPref val="4"/>
          <dgm:bulletEnabled val="1"/>
        </dgm:presLayoutVars>
      </dgm:prSet>
      <dgm:spPr/>
    </dgm:pt>
    <dgm:pt modelId="{2B4960E4-6195-4886-A076-404D8EE0340C}" type="pres">
      <dgm:prSet presAssocID="{28177CD8-D2F6-495D-B90A-91E67D053908}" presName="childShape" presStyleCnt="0">
        <dgm:presLayoutVars>
          <dgm:chMax val="0"/>
          <dgm:chPref val="0"/>
        </dgm:presLayoutVars>
      </dgm:prSet>
      <dgm:spPr/>
    </dgm:pt>
    <dgm:pt modelId="{93114A0E-11E6-4EE7-BB66-410EA0FE815F}" type="pres">
      <dgm:prSet presAssocID="{2EE8BA7B-EE2B-4B39-8E04-9A48B816DF87}" presName="childComposite" presStyleCnt="0">
        <dgm:presLayoutVars>
          <dgm:chMax val="0"/>
          <dgm:chPref val="0"/>
        </dgm:presLayoutVars>
      </dgm:prSet>
      <dgm:spPr/>
    </dgm:pt>
    <dgm:pt modelId="{F5203386-1FD3-4169-A17B-7BC130E1A446}" type="pres">
      <dgm:prSet presAssocID="{2EE8BA7B-EE2B-4B39-8E04-9A48B816DF87}" presName="ChildAccent" presStyleLbl="solidFgAcc1" presStyleIdx="0" presStyleCnt="3"/>
      <dgm:spPr>
        <a:ln>
          <a:solidFill>
            <a:srgbClr val="0865A3"/>
          </a:solidFill>
        </a:ln>
      </dgm:spPr>
    </dgm:pt>
    <dgm:pt modelId="{204C240E-4735-4B07-A0C8-76AA533BBD5A}" type="pres">
      <dgm:prSet presAssocID="{2EE8BA7B-EE2B-4B39-8E04-9A48B816DF87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DAA67AF3-6B02-4875-AC9C-FF53861888B0}" type="pres">
      <dgm:prSet presAssocID="{60B72265-B358-4B25-83F0-30E0788B6310}" presName="childComposite" presStyleCnt="0">
        <dgm:presLayoutVars>
          <dgm:chMax val="0"/>
          <dgm:chPref val="0"/>
        </dgm:presLayoutVars>
      </dgm:prSet>
      <dgm:spPr/>
    </dgm:pt>
    <dgm:pt modelId="{CFD8BC85-DBFF-4A51-9A15-E21059028202}" type="pres">
      <dgm:prSet presAssocID="{60B72265-B358-4B25-83F0-30E0788B6310}" presName="ChildAccent" presStyleLbl="solidFgAcc1" presStyleIdx="1" presStyleCnt="3"/>
      <dgm:spPr>
        <a:ln>
          <a:solidFill>
            <a:srgbClr val="0865A3"/>
          </a:solidFill>
        </a:ln>
      </dgm:spPr>
    </dgm:pt>
    <dgm:pt modelId="{00160FFC-CF39-48E1-AB23-C8BFE9A2EDD7}" type="pres">
      <dgm:prSet presAssocID="{60B72265-B358-4B25-83F0-30E0788B6310}" presName="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C6F0BD2D-F58A-42FA-8494-6C948E167B03}" type="pres">
      <dgm:prSet presAssocID="{CF550113-B42D-4FEC-837D-C1ACD83514C1}" presName="childComposite" presStyleCnt="0">
        <dgm:presLayoutVars>
          <dgm:chMax val="0"/>
          <dgm:chPref val="0"/>
        </dgm:presLayoutVars>
      </dgm:prSet>
      <dgm:spPr/>
    </dgm:pt>
    <dgm:pt modelId="{31BB9441-4E52-4563-96CE-F0C0D3290BE9}" type="pres">
      <dgm:prSet presAssocID="{CF550113-B42D-4FEC-837D-C1ACD83514C1}" presName="ChildAccent" presStyleLbl="solidFgAcc1" presStyleIdx="2" presStyleCnt="3"/>
      <dgm:spPr>
        <a:ln>
          <a:solidFill>
            <a:srgbClr val="0865A3"/>
          </a:solidFill>
        </a:ln>
      </dgm:spPr>
    </dgm:pt>
    <dgm:pt modelId="{81583186-011C-4D8D-9547-F92CFE9828CF}" type="pres">
      <dgm:prSet presAssocID="{CF550113-B42D-4FEC-837D-C1ACD83514C1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F66CF14-4F27-4443-A0BC-34B48EC4C71F}" srcId="{28177CD8-D2F6-495D-B90A-91E67D053908}" destId="{CF550113-B42D-4FEC-837D-C1ACD83514C1}" srcOrd="2" destOrd="0" parTransId="{AF28AE4E-E681-4881-BB5D-AF34349643A1}" sibTransId="{6F60B9DD-B968-40C6-BF05-2BA100A81985}"/>
    <dgm:cxn modelId="{2E5EF130-8C8F-4FB6-A618-819ADAFBFAD5}" type="presOf" srcId="{60B72265-B358-4B25-83F0-30E0788B6310}" destId="{00160FFC-CF39-48E1-AB23-C8BFE9A2EDD7}" srcOrd="0" destOrd="0" presId="urn:microsoft.com/office/officeart/2008/layout/SquareAccentList"/>
    <dgm:cxn modelId="{33502B6E-39C3-43E2-B604-4AC187B75C2A}" srcId="{F087A27F-B7E1-4C27-A876-0B57103300FA}" destId="{28177CD8-D2F6-495D-B90A-91E67D053908}" srcOrd="0" destOrd="0" parTransId="{4F04BCD2-F344-404F-8B94-5532B48F4BB9}" sibTransId="{9ABF9DFB-C927-4298-BF7E-283596240181}"/>
    <dgm:cxn modelId="{CAE9A486-E3A1-4A5F-838A-BFF701E4E7EE}" srcId="{28177CD8-D2F6-495D-B90A-91E67D053908}" destId="{2EE8BA7B-EE2B-4B39-8E04-9A48B816DF87}" srcOrd="0" destOrd="0" parTransId="{5F1D0B08-886A-43A1-9291-30B1A53ED826}" sibTransId="{69B83E0E-8498-4D99-BC64-9F135084C2EC}"/>
    <dgm:cxn modelId="{C528BD96-44E5-4232-94B3-C9FCFA1D6BAD}" type="presOf" srcId="{CF550113-B42D-4FEC-837D-C1ACD83514C1}" destId="{81583186-011C-4D8D-9547-F92CFE9828CF}" srcOrd="0" destOrd="0" presId="urn:microsoft.com/office/officeart/2008/layout/SquareAccentList"/>
    <dgm:cxn modelId="{40A285CB-CA47-4A71-82AC-95CF457E8121}" type="presOf" srcId="{28177CD8-D2F6-495D-B90A-91E67D053908}" destId="{87FC817B-2390-41A0-BBD9-5B9B5027E400}" srcOrd="0" destOrd="0" presId="urn:microsoft.com/office/officeart/2008/layout/SquareAccentList"/>
    <dgm:cxn modelId="{49FFE4D5-3BFD-4D10-B7C1-89E2618A7448}" srcId="{28177CD8-D2F6-495D-B90A-91E67D053908}" destId="{60B72265-B358-4B25-83F0-30E0788B6310}" srcOrd="1" destOrd="0" parTransId="{B419BE69-68FF-41B3-8AEF-AB404579F5C4}" sibTransId="{B7F5CC71-2713-4FE6-889A-05E3CE3B36A6}"/>
    <dgm:cxn modelId="{31CFF8E0-8B17-4530-AF2A-54E25EA96213}" type="presOf" srcId="{F087A27F-B7E1-4C27-A876-0B57103300FA}" destId="{16933BDA-C94D-4EAB-87DE-8BFAE5EC0E16}" srcOrd="0" destOrd="0" presId="urn:microsoft.com/office/officeart/2008/layout/SquareAccentList"/>
    <dgm:cxn modelId="{FE30EFF3-2B70-4140-812C-6C89A32DB7BE}" type="presOf" srcId="{2EE8BA7B-EE2B-4B39-8E04-9A48B816DF87}" destId="{204C240E-4735-4B07-A0C8-76AA533BBD5A}" srcOrd="0" destOrd="0" presId="urn:microsoft.com/office/officeart/2008/layout/SquareAccentList"/>
    <dgm:cxn modelId="{5AD08D05-FD0C-4960-B279-452D1D9C90B5}" type="presParOf" srcId="{16933BDA-C94D-4EAB-87DE-8BFAE5EC0E16}" destId="{8672CEF8-2830-4D4E-9DC3-39502756D1D0}" srcOrd="0" destOrd="0" presId="urn:microsoft.com/office/officeart/2008/layout/SquareAccentList"/>
    <dgm:cxn modelId="{D612CF5C-9379-4853-BB1B-CA7F41A39738}" type="presParOf" srcId="{8672CEF8-2830-4D4E-9DC3-39502756D1D0}" destId="{8AB60957-3FAB-4EE5-BBD9-AB2B39464AC3}" srcOrd="0" destOrd="0" presId="urn:microsoft.com/office/officeart/2008/layout/SquareAccentList"/>
    <dgm:cxn modelId="{3127530C-F6E2-4248-8EAE-E727250CE6EB}" type="presParOf" srcId="{8AB60957-3FAB-4EE5-BBD9-AB2B39464AC3}" destId="{37DBC331-B35A-43AC-B0DC-F24522543C09}" srcOrd="0" destOrd="0" presId="urn:microsoft.com/office/officeart/2008/layout/SquareAccentList"/>
    <dgm:cxn modelId="{40A9BBAD-C9F8-49E6-AFF9-9F0D11A44308}" type="presParOf" srcId="{8AB60957-3FAB-4EE5-BBD9-AB2B39464AC3}" destId="{9BC813BC-EA89-4261-BBE2-735F68BF67DD}" srcOrd="1" destOrd="0" presId="urn:microsoft.com/office/officeart/2008/layout/SquareAccentList"/>
    <dgm:cxn modelId="{876AD614-8C35-4DA4-9A7F-5A3078E65AF1}" type="presParOf" srcId="{8AB60957-3FAB-4EE5-BBD9-AB2B39464AC3}" destId="{87FC817B-2390-41A0-BBD9-5B9B5027E400}" srcOrd="2" destOrd="0" presId="urn:microsoft.com/office/officeart/2008/layout/SquareAccentList"/>
    <dgm:cxn modelId="{A9F2DF0A-B687-46F7-8471-FDAF937267C3}" type="presParOf" srcId="{8672CEF8-2830-4D4E-9DC3-39502756D1D0}" destId="{2B4960E4-6195-4886-A076-404D8EE0340C}" srcOrd="1" destOrd="0" presId="urn:microsoft.com/office/officeart/2008/layout/SquareAccentList"/>
    <dgm:cxn modelId="{7FB791EC-FDE6-4DF3-88C1-060AE7A5CE0F}" type="presParOf" srcId="{2B4960E4-6195-4886-A076-404D8EE0340C}" destId="{93114A0E-11E6-4EE7-BB66-410EA0FE815F}" srcOrd="0" destOrd="0" presId="urn:microsoft.com/office/officeart/2008/layout/SquareAccentList"/>
    <dgm:cxn modelId="{C8C16B2D-FA36-4D64-82E2-ED46929D38C4}" type="presParOf" srcId="{93114A0E-11E6-4EE7-BB66-410EA0FE815F}" destId="{F5203386-1FD3-4169-A17B-7BC130E1A446}" srcOrd="0" destOrd="0" presId="urn:microsoft.com/office/officeart/2008/layout/SquareAccentList"/>
    <dgm:cxn modelId="{3925763E-7A2B-4707-A192-F98E5661B96F}" type="presParOf" srcId="{93114A0E-11E6-4EE7-BB66-410EA0FE815F}" destId="{204C240E-4735-4B07-A0C8-76AA533BBD5A}" srcOrd="1" destOrd="0" presId="urn:microsoft.com/office/officeart/2008/layout/SquareAccentList"/>
    <dgm:cxn modelId="{F5A2990A-3F8C-44EA-BA37-0FEABDFF8730}" type="presParOf" srcId="{2B4960E4-6195-4886-A076-404D8EE0340C}" destId="{DAA67AF3-6B02-4875-AC9C-FF53861888B0}" srcOrd="1" destOrd="0" presId="urn:microsoft.com/office/officeart/2008/layout/SquareAccentList"/>
    <dgm:cxn modelId="{CE9EAF83-4050-46A7-B153-CBDE1F6C6B23}" type="presParOf" srcId="{DAA67AF3-6B02-4875-AC9C-FF53861888B0}" destId="{CFD8BC85-DBFF-4A51-9A15-E21059028202}" srcOrd="0" destOrd="0" presId="urn:microsoft.com/office/officeart/2008/layout/SquareAccentList"/>
    <dgm:cxn modelId="{361474B0-C2CE-4DFB-ADA8-D916F3D57140}" type="presParOf" srcId="{DAA67AF3-6B02-4875-AC9C-FF53861888B0}" destId="{00160FFC-CF39-48E1-AB23-C8BFE9A2EDD7}" srcOrd="1" destOrd="0" presId="urn:microsoft.com/office/officeart/2008/layout/SquareAccentList"/>
    <dgm:cxn modelId="{7728E741-CA99-4FD4-B49B-126FFDE5CD59}" type="presParOf" srcId="{2B4960E4-6195-4886-A076-404D8EE0340C}" destId="{C6F0BD2D-F58A-42FA-8494-6C948E167B03}" srcOrd="2" destOrd="0" presId="urn:microsoft.com/office/officeart/2008/layout/SquareAccentList"/>
    <dgm:cxn modelId="{D4861FB8-8A89-41D6-8CFA-A306CD40343B}" type="presParOf" srcId="{C6F0BD2D-F58A-42FA-8494-6C948E167B03}" destId="{31BB9441-4E52-4563-96CE-F0C0D3290BE9}" srcOrd="0" destOrd="0" presId="urn:microsoft.com/office/officeart/2008/layout/SquareAccentList"/>
    <dgm:cxn modelId="{EC3C72DF-0415-43A8-B39A-CDE4DC5F3EA6}" type="presParOf" srcId="{C6F0BD2D-F58A-42FA-8494-6C948E167B03}" destId="{81583186-011C-4D8D-9547-F92CFE9828CF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DBC331-B35A-43AC-B0DC-F24522543C09}">
      <dsp:nvSpPr>
        <dsp:cNvPr id="0" name=""/>
        <dsp:cNvSpPr/>
      </dsp:nvSpPr>
      <dsp:spPr>
        <a:xfrm>
          <a:off x="185786" y="354011"/>
          <a:ext cx="1675051" cy="197064"/>
        </a:xfrm>
        <a:prstGeom prst="rect">
          <a:avLst/>
        </a:prstGeom>
        <a:solidFill>
          <a:srgbClr val="0865A3"/>
        </a:solidFill>
        <a:ln w="25400" cap="flat" cmpd="sng" algn="ctr">
          <a:solidFill>
            <a:srgbClr val="0865A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C813BC-EA89-4261-BBE2-735F68BF67DD}">
      <dsp:nvSpPr>
        <dsp:cNvPr id="0" name=""/>
        <dsp:cNvSpPr/>
      </dsp:nvSpPr>
      <dsp:spPr>
        <a:xfrm>
          <a:off x="185786" y="428020"/>
          <a:ext cx="123055" cy="1230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865A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C817B-2390-41A0-BBD9-5B9B5027E400}">
      <dsp:nvSpPr>
        <dsp:cNvPr id="0" name=""/>
        <dsp:cNvSpPr/>
      </dsp:nvSpPr>
      <dsp:spPr>
        <a:xfrm>
          <a:off x="185786" y="0"/>
          <a:ext cx="1675051" cy="35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Front Office</a:t>
          </a:r>
        </a:p>
      </dsp:txBody>
      <dsp:txXfrm>
        <a:off x="185786" y="0"/>
        <a:ext cx="1675051" cy="354011"/>
      </dsp:txXfrm>
    </dsp:sp>
    <dsp:sp modelId="{F5203386-1FD3-4169-A17B-7BC130E1A446}">
      <dsp:nvSpPr>
        <dsp:cNvPr id="0" name=""/>
        <dsp:cNvSpPr/>
      </dsp:nvSpPr>
      <dsp:spPr>
        <a:xfrm>
          <a:off x="185786" y="714859"/>
          <a:ext cx="123052" cy="1230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865A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4C240E-4735-4B07-A0C8-76AA533BBD5A}">
      <dsp:nvSpPr>
        <dsp:cNvPr id="0" name=""/>
        <dsp:cNvSpPr/>
      </dsp:nvSpPr>
      <dsp:spPr>
        <a:xfrm>
          <a:off x="303040" y="632967"/>
          <a:ext cx="1557797" cy="286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Front Office Manager</a:t>
          </a:r>
        </a:p>
      </dsp:txBody>
      <dsp:txXfrm>
        <a:off x="303040" y="632967"/>
        <a:ext cx="1557797" cy="2868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DBC331-B35A-43AC-B0DC-F24522543C09}">
      <dsp:nvSpPr>
        <dsp:cNvPr id="0" name=""/>
        <dsp:cNvSpPr/>
      </dsp:nvSpPr>
      <dsp:spPr>
        <a:xfrm>
          <a:off x="570499" y="354528"/>
          <a:ext cx="1677499" cy="197352"/>
        </a:xfrm>
        <a:prstGeom prst="rect">
          <a:avLst/>
        </a:prstGeom>
        <a:solidFill>
          <a:srgbClr val="0865A3"/>
        </a:solidFill>
        <a:ln w="25400" cap="flat" cmpd="sng" algn="ctr">
          <a:solidFill>
            <a:srgbClr val="0865A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C813BC-EA89-4261-BBE2-735F68BF67DD}">
      <dsp:nvSpPr>
        <dsp:cNvPr id="0" name=""/>
        <dsp:cNvSpPr/>
      </dsp:nvSpPr>
      <dsp:spPr>
        <a:xfrm>
          <a:off x="570499" y="428646"/>
          <a:ext cx="123235" cy="1232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865A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C817B-2390-41A0-BBD9-5B9B5027E400}">
      <dsp:nvSpPr>
        <dsp:cNvPr id="0" name=""/>
        <dsp:cNvSpPr/>
      </dsp:nvSpPr>
      <dsp:spPr>
        <a:xfrm>
          <a:off x="570499" y="0"/>
          <a:ext cx="1677499" cy="354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Back Office</a:t>
          </a:r>
        </a:p>
      </dsp:txBody>
      <dsp:txXfrm>
        <a:off x="570499" y="0"/>
        <a:ext cx="1677499" cy="354528"/>
      </dsp:txXfrm>
    </dsp:sp>
    <dsp:sp modelId="{F5203386-1FD3-4169-A17B-7BC130E1A446}">
      <dsp:nvSpPr>
        <dsp:cNvPr id="0" name=""/>
        <dsp:cNvSpPr/>
      </dsp:nvSpPr>
      <dsp:spPr>
        <a:xfrm>
          <a:off x="570499" y="715904"/>
          <a:ext cx="123232" cy="1232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865A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4C240E-4735-4B07-A0C8-76AA533BBD5A}">
      <dsp:nvSpPr>
        <dsp:cNvPr id="0" name=""/>
        <dsp:cNvSpPr/>
      </dsp:nvSpPr>
      <dsp:spPr>
        <a:xfrm>
          <a:off x="687924" y="633892"/>
          <a:ext cx="1560074" cy="287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Back Office Manager</a:t>
          </a:r>
        </a:p>
      </dsp:txBody>
      <dsp:txXfrm>
        <a:off x="687924" y="633892"/>
        <a:ext cx="1560074" cy="287254"/>
      </dsp:txXfrm>
    </dsp:sp>
    <dsp:sp modelId="{CFD8BC85-DBFF-4A51-9A15-E21059028202}">
      <dsp:nvSpPr>
        <dsp:cNvPr id="0" name=""/>
        <dsp:cNvSpPr/>
      </dsp:nvSpPr>
      <dsp:spPr>
        <a:xfrm>
          <a:off x="570499" y="1003158"/>
          <a:ext cx="123232" cy="1232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865A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160FFC-CF39-48E1-AB23-C8BFE9A2EDD7}">
      <dsp:nvSpPr>
        <dsp:cNvPr id="0" name=""/>
        <dsp:cNvSpPr/>
      </dsp:nvSpPr>
      <dsp:spPr>
        <a:xfrm>
          <a:off x="687924" y="921147"/>
          <a:ext cx="1560074" cy="287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Work Package Manager</a:t>
          </a:r>
        </a:p>
      </dsp:txBody>
      <dsp:txXfrm>
        <a:off x="687924" y="921147"/>
        <a:ext cx="1560074" cy="287254"/>
      </dsp:txXfrm>
    </dsp:sp>
    <dsp:sp modelId="{31BB9441-4E52-4563-96CE-F0C0D3290BE9}">
      <dsp:nvSpPr>
        <dsp:cNvPr id="0" name=""/>
        <dsp:cNvSpPr/>
      </dsp:nvSpPr>
      <dsp:spPr>
        <a:xfrm>
          <a:off x="570499" y="1290413"/>
          <a:ext cx="123232" cy="1232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865A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83186-011C-4D8D-9547-F92CFE9828CF}">
      <dsp:nvSpPr>
        <dsp:cNvPr id="0" name=""/>
        <dsp:cNvSpPr/>
      </dsp:nvSpPr>
      <dsp:spPr>
        <a:xfrm>
          <a:off x="687924" y="1208401"/>
          <a:ext cx="1560074" cy="287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Quality Assurance</a:t>
          </a:r>
        </a:p>
      </dsp:txBody>
      <dsp:txXfrm>
        <a:off x="687924" y="1208401"/>
        <a:ext cx="1560074" cy="287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F813A-FE08-4DB5-ABB9-248926D798FD}" type="datetime1">
              <a:rPr lang="fr-FR" smtClean="0"/>
              <a:pPr/>
              <a:t>04/12/2017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Présentation corporate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B94D1-3C0C-448F-A971-7F94E0832BA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436913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0A2C7-DD6F-4F88-A57E-2A4DBA1BD684}" type="datetime1">
              <a:rPr lang="fr-FR" smtClean="0"/>
              <a:pPr/>
              <a:t>04/12/2017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Présentation corporate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1898F-AD97-448F-9FC8-150E5FD047D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30324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300A2C7-DD6F-4F88-A57E-2A4DBA1BD684}" type="datetime1">
              <a:rPr lang="fr-FR" smtClean="0"/>
              <a:pPr/>
              <a:t>04/12/2017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Présentation corporate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898F-AD97-448F-9FC8-150E5FD047DA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300A2C7-DD6F-4F88-A57E-2A4DBA1BD684}" type="datetime1">
              <a:rPr lang="fr-FR" smtClean="0"/>
              <a:pPr/>
              <a:t>04/12/2017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Présentation corporate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898F-AD97-448F-9FC8-150E5FD047DA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jp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78990" y="3986696"/>
            <a:ext cx="4774676" cy="959180"/>
          </a:xfrm>
        </p:spPr>
        <p:txBody>
          <a:bodyPr anchor="b" anchorCtr="0">
            <a:normAutofit/>
          </a:bodyPr>
          <a:lstStyle>
            <a:lvl1pPr algn="l">
              <a:defRPr sz="3000">
                <a:solidFill>
                  <a:srgbClr val="DE6422"/>
                </a:solidFill>
                <a:latin typeface="+mj-lt"/>
                <a:cs typeface="Helvetica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78990" y="4945876"/>
            <a:ext cx="4774676" cy="1106139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  <a:p>
            <a:endParaRPr lang="fr-FR" dirty="0"/>
          </a:p>
        </p:txBody>
      </p:sp>
      <p:sp>
        <p:nvSpPr>
          <p:cNvPr id="18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1052513" y="6453188"/>
            <a:ext cx="54641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1" eaLnBrk="0" hangingPunct="0">
              <a:spcBef>
                <a:spcPct val="0"/>
              </a:spcBef>
              <a:buClrTx/>
              <a:buSzTx/>
              <a:buFontTx/>
              <a:buNone/>
              <a:defRPr sz="800" smtClean="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 altLang="de-DE"/>
              <a:t>AKKA TECHNOLOGIES - CORPORATE PRESENTATION</a:t>
            </a:r>
            <a:endParaRPr lang="de-DE" altLang="de-DE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89600" y="6609600"/>
            <a:ext cx="569387" cy="12311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5031FC-CE4C-4BC7-977B-653AC32B97EB}" type="slidenum">
              <a:rPr lang="fr-FR" sz="800" smtClean="0"/>
              <a:pPr/>
              <a:t>‹N°›</a:t>
            </a:fld>
            <a:endParaRPr lang="fr-FR" sz="800" dirty="0"/>
          </a:p>
        </p:txBody>
      </p:sp>
      <p:pic>
        <p:nvPicPr>
          <p:cNvPr id="9" name="Image 8" descr="COUV-PREZ-CORPO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" y="0"/>
            <a:ext cx="9144000" cy="6858000"/>
          </a:xfrm>
          <a:prstGeom prst="rect">
            <a:avLst/>
          </a:prstGeom>
        </p:spPr>
      </p:pic>
      <p:pic>
        <p:nvPicPr>
          <p:cNvPr id="11" name="Image 10" descr="logo-akka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6855210" y="500308"/>
            <a:ext cx="1548000" cy="1077373"/>
          </a:xfrm>
          <a:prstGeom prst="rect">
            <a:avLst/>
          </a:prstGeom>
        </p:spPr>
      </p:pic>
      <p:grpSp>
        <p:nvGrpSpPr>
          <p:cNvPr id="13" name="Groupe 12"/>
          <p:cNvGrpSpPr/>
          <p:nvPr userDrawn="1"/>
        </p:nvGrpSpPr>
        <p:grpSpPr>
          <a:xfrm>
            <a:off x="6516688" y="5545466"/>
            <a:ext cx="2225044" cy="687524"/>
            <a:chOff x="6650737" y="5947295"/>
            <a:chExt cx="2225044" cy="687524"/>
          </a:xfrm>
        </p:grpSpPr>
        <p:pic>
          <p:nvPicPr>
            <p:cNvPr id="14" name="Image 13" descr="logo-aec copie.png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3259" y="6028266"/>
              <a:ext cx="1112522" cy="606553"/>
            </a:xfrm>
            <a:prstGeom prst="rect">
              <a:avLst/>
            </a:prstGeom>
          </p:spPr>
        </p:pic>
        <p:pic>
          <p:nvPicPr>
            <p:cNvPr id="15" name="Image 14" descr="logo-MBtech.png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50737" y="5947295"/>
              <a:ext cx="1112522" cy="606553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 userDrawn="1"/>
        </p:nvSpPr>
        <p:spPr>
          <a:xfrm>
            <a:off x="6596844" y="5594757"/>
            <a:ext cx="2144888" cy="59774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>
          <a:xfrm>
            <a:off x="6516688" y="517639"/>
            <a:ext cx="2144888" cy="106004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434400" y="1516448"/>
            <a:ext cx="2542435" cy="924811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281698" y="5725266"/>
            <a:ext cx="2144888" cy="59774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isocèle 20"/>
          <p:cNvSpPr/>
          <p:nvPr userDrawn="1"/>
        </p:nvSpPr>
        <p:spPr>
          <a:xfrm rot="10800000">
            <a:off x="6759576" y="3593317"/>
            <a:ext cx="201612" cy="97200"/>
          </a:xfrm>
          <a:prstGeom prst="triangle">
            <a:avLst/>
          </a:prstGeom>
          <a:solidFill>
            <a:srgbClr val="0865A3"/>
          </a:solidFill>
          <a:ln>
            <a:solidFill>
              <a:srgbClr val="0865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7029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ercalaire-Defen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defense-masqu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upe 5"/>
          <p:cNvGrpSpPr/>
          <p:nvPr userDrawn="1"/>
        </p:nvGrpSpPr>
        <p:grpSpPr>
          <a:xfrm>
            <a:off x="0" y="1096864"/>
            <a:ext cx="9144000" cy="987968"/>
            <a:chOff x="0" y="1096864"/>
            <a:chExt cx="9144000" cy="987968"/>
          </a:xfrm>
        </p:grpSpPr>
        <p:sp>
          <p:nvSpPr>
            <p:cNvPr id="10" name="Rectangle 9"/>
            <p:cNvSpPr/>
            <p:nvPr userDrawn="1"/>
          </p:nvSpPr>
          <p:spPr>
            <a:xfrm>
              <a:off x="0" y="1096864"/>
              <a:ext cx="9144000" cy="987968"/>
            </a:xfrm>
            <a:prstGeom prst="rect">
              <a:avLst/>
            </a:prstGeom>
            <a:solidFill>
              <a:srgbClr val="4A5662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" name="Connecteur droit 10"/>
            <p:cNvCxnSpPr/>
            <p:nvPr userDrawn="1"/>
          </p:nvCxnSpPr>
          <p:spPr>
            <a:xfrm>
              <a:off x="0" y="1096864"/>
              <a:ext cx="9144000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riangle isocèle 11"/>
            <p:cNvSpPr/>
            <p:nvPr userDrawn="1"/>
          </p:nvSpPr>
          <p:spPr bwMode="auto">
            <a:xfrm flipV="1">
              <a:off x="802600" y="1096864"/>
              <a:ext cx="198811" cy="96203"/>
            </a:xfrm>
            <a:prstGeom prst="triangle">
              <a:avLst/>
            </a:prstGeom>
            <a:solidFill>
              <a:srgbClr val="EB6E27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lIns="0" tIns="0" rIns="0" bIns="0" rtlCol="0" anchor="ctr"/>
            <a:lstStyle/>
            <a:p>
              <a:pPr algn="ctr" eaLnBrk="0" hangingPunct="0"/>
              <a:endParaRPr lang="fr-FR" sz="2400" i="0" u="sng">
                <a:solidFill>
                  <a:srgbClr val="000000"/>
                </a:solidFill>
              </a:endParaRPr>
            </a:p>
          </p:txBody>
        </p:sp>
      </p:grp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28000" y="1300899"/>
            <a:ext cx="4859568" cy="463893"/>
          </a:xfrm>
        </p:spPr>
        <p:txBody>
          <a:bodyPr anchor="t">
            <a:normAutofit/>
          </a:bodyPr>
          <a:lstStyle>
            <a:lvl1pPr algn="l">
              <a:defRPr sz="2200" b="1" cap="none">
                <a:solidFill>
                  <a:schemeClr val="bg1"/>
                </a:solidFill>
                <a:latin typeface="+mj-lt"/>
                <a:cs typeface="Helvetica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9" name="Sous-titre 2"/>
          <p:cNvSpPr>
            <a:spLocks noGrp="1"/>
          </p:cNvSpPr>
          <p:nvPr>
            <p:ph type="subTitle" idx="10"/>
          </p:nvPr>
        </p:nvSpPr>
        <p:spPr>
          <a:xfrm>
            <a:off x="828000" y="1770450"/>
            <a:ext cx="5118283" cy="314382"/>
          </a:xfr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rgbClr val="AAB0B3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13" name="Triangle isocèle 12"/>
          <p:cNvSpPr/>
          <p:nvPr userDrawn="1"/>
        </p:nvSpPr>
        <p:spPr>
          <a:xfrm rot="10800000">
            <a:off x="796211" y="1073969"/>
            <a:ext cx="205200" cy="93600"/>
          </a:xfrm>
          <a:prstGeom prst="triangle">
            <a:avLst/>
          </a:prstGeom>
          <a:solidFill>
            <a:srgbClr val="0865A3"/>
          </a:solidFill>
          <a:ln>
            <a:solidFill>
              <a:srgbClr val="0865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932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tercalaire-Erner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energie-masqu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upe 9"/>
          <p:cNvGrpSpPr/>
          <p:nvPr userDrawn="1"/>
        </p:nvGrpSpPr>
        <p:grpSpPr>
          <a:xfrm>
            <a:off x="0" y="1096864"/>
            <a:ext cx="9144000" cy="987968"/>
            <a:chOff x="0" y="1096864"/>
            <a:chExt cx="9144000" cy="98796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0" y="1096864"/>
              <a:ext cx="9144000" cy="987968"/>
            </a:xfrm>
            <a:prstGeom prst="rect">
              <a:avLst/>
            </a:prstGeom>
            <a:solidFill>
              <a:srgbClr val="4A5662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11"/>
            <p:cNvCxnSpPr/>
            <p:nvPr userDrawn="1"/>
          </p:nvCxnSpPr>
          <p:spPr>
            <a:xfrm>
              <a:off x="0" y="1096864"/>
              <a:ext cx="9144000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riangle isocèle 12"/>
            <p:cNvSpPr/>
            <p:nvPr userDrawn="1"/>
          </p:nvSpPr>
          <p:spPr bwMode="auto">
            <a:xfrm flipV="1">
              <a:off x="802600" y="1096864"/>
              <a:ext cx="198811" cy="96203"/>
            </a:xfrm>
            <a:prstGeom prst="triangle">
              <a:avLst/>
            </a:prstGeom>
            <a:solidFill>
              <a:srgbClr val="EB6E27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lIns="0" tIns="0" rIns="0" bIns="0" rtlCol="0" anchor="ctr"/>
            <a:lstStyle/>
            <a:p>
              <a:pPr algn="ctr" eaLnBrk="0" hangingPunct="0"/>
              <a:endParaRPr lang="fr-FR" sz="2400" i="0" u="sng">
                <a:solidFill>
                  <a:srgbClr val="000000"/>
                </a:solidFill>
              </a:endParaRPr>
            </a:p>
          </p:txBody>
        </p:sp>
      </p:grp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28000" y="1300899"/>
            <a:ext cx="4859568" cy="463893"/>
          </a:xfrm>
        </p:spPr>
        <p:txBody>
          <a:bodyPr anchor="t">
            <a:normAutofit/>
          </a:bodyPr>
          <a:lstStyle>
            <a:lvl1pPr algn="l">
              <a:defRPr sz="2200" b="1" cap="none">
                <a:solidFill>
                  <a:schemeClr val="bg1"/>
                </a:solidFill>
                <a:latin typeface="+mj-lt"/>
                <a:cs typeface="Helvetica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9" name="Sous-titre 2"/>
          <p:cNvSpPr>
            <a:spLocks noGrp="1"/>
          </p:cNvSpPr>
          <p:nvPr>
            <p:ph type="subTitle" idx="10"/>
          </p:nvPr>
        </p:nvSpPr>
        <p:spPr>
          <a:xfrm>
            <a:off x="828000" y="1770450"/>
            <a:ext cx="5118283" cy="314382"/>
          </a:xfr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rgbClr val="AAB0B3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14" name="Triangle isocèle 13"/>
          <p:cNvSpPr/>
          <p:nvPr userDrawn="1"/>
        </p:nvSpPr>
        <p:spPr>
          <a:xfrm rot="10800000">
            <a:off x="822920" y="1107602"/>
            <a:ext cx="157520" cy="67043"/>
          </a:xfrm>
          <a:prstGeom prst="triangle">
            <a:avLst/>
          </a:prstGeom>
          <a:solidFill>
            <a:srgbClr val="0865A3"/>
          </a:solidFill>
          <a:ln>
            <a:solidFill>
              <a:srgbClr val="0865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9321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tercalaire-R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ferro-masqu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upe 5"/>
          <p:cNvGrpSpPr/>
          <p:nvPr userDrawn="1"/>
        </p:nvGrpSpPr>
        <p:grpSpPr>
          <a:xfrm>
            <a:off x="0" y="1096864"/>
            <a:ext cx="9144000" cy="987968"/>
            <a:chOff x="0" y="1096864"/>
            <a:chExt cx="9144000" cy="987968"/>
          </a:xfrm>
        </p:grpSpPr>
        <p:sp>
          <p:nvSpPr>
            <p:cNvPr id="10" name="Rectangle 9"/>
            <p:cNvSpPr/>
            <p:nvPr userDrawn="1"/>
          </p:nvSpPr>
          <p:spPr>
            <a:xfrm>
              <a:off x="0" y="1096864"/>
              <a:ext cx="9144000" cy="987968"/>
            </a:xfrm>
            <a:prstGeom prst="rect">
              <a:avLst/>
            </a:prstGeom>
            <a:solidFill>
              <a:srgbClr val="4A5662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" name="Connecteur droit 10"/>
            <p:cNvCxnSpPr/>
            <p:nvPr userDrawn="1"/>
          </p:nvCxnSpPr>
          <p:spPr>
            <a:xfrm>
              <a:off x="0" y="1096864"/>
              <a:ext cx="9144000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riangle isocèle 11"/>
            <p:cNvSpPr/>
            <p:nvPr userDrawn="1"/>
          </p:nvSpPr>
          <p:spPr bwMode="auto">
            <a:xfrm flipV="1">
              <a:off x="802600" y="1096864"/>
              <a:ext cx="198811" cy="96203"/>
            </a:xfrm>
            <a:prstGeom prst="triangle">
              <a:avLst/>
            </a:prstGeom>
            <a:solidFill>
              <a:srgbClr val="EB6E27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lIns="0" tIns="0" rIns="0" bIns="0" rtlCol="0" anchor="ctr"/>
            <a:lstStyle/>
            <a:p>
              <a:pPr algn="ctr" eaLnBrk="0" hangingPunct="0"/>
              <a:endParaRPr lang="fr-FR" sz="2400" i="0" u="sng">
                <a:solidFill>
                  <a:srgbClr val="000000"/>
                </a:solidFill>
              </a:endParaRPr>
            </a:p>
          </p:txBody>
        </p:sp>
      </p:grp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28000" y="1300899"/>
            <a:ext cx="4859568" cy="463893"/>
          </a:xfrm>
        </p:spPr>
        <p:txBody>
          <a:bodyPr anchor="t">
            <a:normAutofit/>
          </a:bodyPr>
          <a:lstStyle>
            <a:lvl1pPr algn="l">
              <a:defRPr sz="2200" b="1" cap="none">
                <a:solidFill>
                  <a:schemeClr val="bg1"/>
                </a:solidFill>
                <a:latin typeface="+mj-lt"/>
                <a:cs typeface="Helvetica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9" name="Sous-titre 2"/>
          <p:cNvSpPr>
            <a:spLocks noGrp="1"/>
          </p:cNvSpPr>
          <p:nvPr>
            <p:ph type="subTitle" idx="10"/>
          </p:nvPr>
        </p:nvSpPr>
        <p:spPr>
          <a:xfrm>
            <a:off x="828000" y="1770450"/>
            <a:ext cx="5118283" cy="314382"/>
          </a:xfr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rgbClr val="AAB0B3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14" name="Triangle isocèle 13"/>
          <p:cNvSpPr/>
          <p:nvPr userDrawn="1"/>
        </p:nvSpPr>
        <p:spPr>
          <a:xfrm rot="10800000">
            <a:off x="822920" y="1107602"/>
            <a:ext cx="157520" cy="67043"/>
          </a:xfrm>
          <a:prstGeom prst="triangle">
            <a:avLst/>
          </a:prstGeom>
          <a:solidFill>
            <a:srgbClr val="0865A3"/>
          </a:solidFill>
          <a:ln>
            <a:solidFill>
              <a:srgbClr val="0865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9321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tercalaire-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sante-masqu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upe 9"/>
          <p:cNvGrpSpPr/>
          <p:nvPr userDrawn="1"/>
        </p:nvGrpSpPr>
        <p:grpSpPr>
          <a:xfrm>
            <a:off x="0" y="1096864"/>
            <a:ext cx="9144000" cy="987968"/>
            <a:chOff x="0" y="1096864"/>
            <a:chExt cx="9144000" cy="98796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0" y="1096864"/>
              <a:ext cx="9144000" cy="987968"/>
            </a:xfrm>
            <a:prstGeom prst="rect">
              <a:avLst/>
            </a:prstGeom>
            <a:solidFill>
              <a:srgbClr val="4A5662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11"/>
            <p:cNvCxnSpPr/>
            <p:nvPr userDrawn="1"/>
          </p:nvCxnSpPr>
          <p:spPr>
            <a:xfrm>
              <a:off x="0" y="1096864"/>
              <a:ext cx="9144000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riangle isocèle 12"/>
            <p:cNvSpPr/>
            <p:nvPr userDrawn="1"/>
          </p:nvSpPr>
          <p:spPr bwMode="auto">
            <a:xfrm flipV="1">
              <a:off x="802600" y="1096864"/>
              <a:ext cx="198811" cy="96203"/>
            </a:xfrm>
            <a:prstGeom prst="triangle">
              <a:avLst/>
            </a:prstGeom>
            <a:solidFill>
              <a:srgbClr val="EB6E27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lIns="0" tIns="0" rIns="0" bIns="0" rtlCol="0" anchor="ctr"/>
            <a:lstStyle/>
            <a:p>
              <a:pPr algn="ctr" eaLnBrk="0" hangingPunct="0"/>
              <a:endParaRPr lang="fr-FR" sz="2400" i="0" u="sng">
                <a:solidFill>
                  <a:srgbClr val="000000"/>
                </a:solidFill>
              </a:endParaRPr>
            </a:p>
          </p:txBody>
        </p:sp>
      </p:grp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28000" y="1300899"/>
            <a:ext cx="4859568" cy="463893"/>
          </a:xfrm>
        </p:spPr>
        <p:txBody>
          <a:bodyPr anchor="t">
            <a:normAutofit/>
          </a:bodyPr>
          <a:lstStyle>
            <a:lvl1pPr algn="l">
              <a:defRPr sz="2200" b="1" cap="none">
                <a:solidFill>
                  <a:schemeClr val="bg1"/>
                </a:solidFill>
                <a:latin typeface="+mj-lt"/>
                <a:cs typeface="Helvetica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9" name="Sous-titre 2"/>
          <p:cNvSpPr>
            <a:spLocks noGrp="1"/>
          </p:cNvSpPr>
          <p:nvPr>
            <p:ph type="subTitle" idx="10"/>
          </p:nvPr>
        </p:nvSpPr>
        <p:spPr>
          <a:xfrm>
            <a:off x="828000" y="1770450"/>
            <a:ext cx="5118283" cy="314382"/>
          </a:xfr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rgbClr val="AAB0B3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14" name="Triangle isocèle 13"/>
          <p:cNvSpPr/>
          <p:nvPr userDrawn="1"/>
        </p:nvSpPr>
        <p:spPr>
          <a:xfrm rot="10800000">
            <a:off x="822920" y="1107602"/>
            <a:ext cx="157520" cy="67043"/>
          </a:xfrm>
          <a:prstGeom prst="triangle">
            <a:avLst/>
          </a:prstGeom>
          <a:solidFill>
            <a:srgbClr val="0865A3"/>
          </a:solidFill>
          <a:ln>
            <a:solidFill>
              <a:srgbClr val="0865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9321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tercalaire-Tele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telecom-masqu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" y="0"/>
            <a:ext cx="9144000" cy="6858000"/>
          </a:xfrm>
          <a:prstGeom prst="rect">
            <a:avLst/>
          </a:prstGeom>
        </p:spPr>
      </p:pic>
      <p:grpSp>
        <p:nvGrpSpPr>
          <p:cNvPr id="2" name="Groupe 5"/>
          <p:cNvGrpSpPr/>
          <p:nvPr userDrawn="1"/>
        </p:nvGrpSpPr>
        <p:grpSpPr>
          <a:xfrm>
            <a:off x="0" y="1096864"/>
            <a:ext cx="9144000" cy="987968"/>
            <a:chOff x="0" y="1096864"/>
            <a:chExt cx="9144000" cy="987968"/>
          </a:xfrm>
        </p:grpSpPr>
        <p:sp>
          <p:nvSpPr>
            <p:cNvPr id="10" name="Rectangle 9"/>
            <p:cNvSpPr/>
            <p:nvPr userDrawn="1"/>
          </p:nvSpPr>
          <p:spPr>
            <a:xfrm>
              <a:off x="0" y="1096864"/>
              <a:ext cx="9144000" cy="987968"/>
            </a:xfrm>
            <a:prstGeom prst="rect">
              <a:avLst/>
            </a:prstGeom>
            <a:solidFill>
              <a:srgbClr val="4A5662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" name="Connecteur droit 10"/>
            <p:cNvCxnSpPr/>
            <p:nvPr userDrawn="1"/>
          </p:nvCxnSpPr>
          <p:spPr>
            <a:xfrm>
              <a:off x="0" y="1096864"/>
              <a:ext cx="9144000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riangle isocèle 11"/>
            <p:cNvSpPr/>
            <p:nvPr userDrawn="1"/>
          </p:nvSpPr>
          <p:spPr bwMode="auto">
            <a:xfrm flipV="1">
              <a:off x="802600" y="1096864"/>
              <a:ext cx="198811" cy="96203"/>
            </a:xfrm>
            <a:prstGeom prst="triangle">
              <a:avLst/>
            </a:prstGeom>
            <a:solidFill>
              <a:srgbClr val="EB6E27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lIns="0" tIns="0" rIns="0" bIns="0" rtlCol="0" anchor="ctr"/>
            <a:lstStyle/>
            <a:p>
              <a:pPr algn="ctr" eaLnBrk="0" hangingPunct="0"/>
              <a:endParaRPr lang="fr-FR" sz="2400" i="0" u="sng">
                <a:solidFill>
                  <a:srgbClr val="000000"/>
                </a:solidFill>
              </a:endParaRPr>
            </a:p>
          </p:txBody>
        </p:sp>
      </p:grp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28000" y="1300899"/>
            <a:ext cx="4859568" cy="463893"/>
          </a:xfrm>
        </p:spPr>
        <p:txBody>
          <a:bodyPr anchor="t">
            <a:normAutofit/>
          </a:bodyPr>
          <a:lstStyle>
            <a:lvl1pPr algn="l">
              <a:defRPr sz="2200" b="1" cap="none">
                <a:solidFill>
                  <a:schemeClr val="bg1"/>
                </a:solidFill>
                <a:latin typeface="+mj-lt"/>
                <a:cs typeface="Helvetica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9" name="Sous-titre 2"/>
          <p:cNvSpPr>
            <a:spLocks noGrp="1"/>
          </p:cNvSpPr>
          <p:nvPr>
            <p:ph type="subTitle" idx="10"/>
          </p:nvPr>
        </p:nvSpPr>
        <p:spPr>
          <a:xfrm>
            <a:off x="828000" y="1770450"/>
            <a:ext cx="5118283" cy="314382"/>
          </a:xfr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rgbClr val="AAB0B3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14" name="Triangle isocèle 13"/>
          <p:cNvSpPr/>
          <p:nvPr userDrawn="1"/>
        </p:nvSpPr>
        <p:spPr>
          <a:xfrm rot="10800000">
            <a:off x="822920" y="1107602"/>
            <a:ext cx="157520" cy="67043"/>
          </a:xfrm>
          <a:prstGeom prst="triangle">
            <a:avLst/>
          </a:prstGeom>
          <a:solidFill>
            <a:srgbClr val="0865A3"/>
          </a:solidFill>
          <a:ln>
            <a:solidFill>
              <a:srgbClr val="0865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9321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AB0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63332" y="2611225"/>
            <a:ext cx="3925604" cy="820132"/>
          </a:xfrm>
        </p:spPr>
        <p:txBody>
          <a:bodyPr anchor="t">
            <a:normAutofit/>
          </a:bodyPr>
          <a:lstStyle>
            <a:lvl1pPr algn="l">
              <a:defRPr sz="2300" b="1" cap="none">
                <a:solidFill>
                  <a:srgbClr val="4A5662"/>
                </a:solidFill>
                <a:latin typeface="+mj-lt"/>
                <a:cs typeface="Helvetica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4" name="Sous-titre 2"/>
          <p:cNvSpPr>
            <a:spLocks noGrp="1"/>
          </p:cNvSpPr>
          <p:nvPr>
            <p:ph type="subTitle" idx="10"/>
          </p:nvPr>
        </p:nvSpPr>
        <p:spPr>
          <a:xfrm>
            <a:off x="3563332" y="3431357"/>
            <a:ext cx="3925604" cy="664586"/>
          </a:xfr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29321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-Encar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itre 1"/>
          <p:cNvSpPr>
            <a:spLocks noGrp="1"/>
          </p:cNvSpPr>
          <p:nvPr>
            <p:ph type="title" hasCustomPrompt="1"/>
          </p:nvPr>
        </p:nvSpPr>
        <p:spPr>
          <a:xfrm>
            <a:off x="540000" y="666000"/>
            <a:ext cx="5123468" cy="6253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40000" y="6453188"/>
            <a:ext cx="54641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1" eaLnBrk="0" hangingPunct="0">
              <a:spcBef>
                <a:spcPct val="0"/>
              </a:spcBef>
              <a:buClrTx/>
              <a:buSzTx/>
              <a:buFontTx/>
              <a:buNone/>
              <a:defRPr sz="800" smtClean="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 altLang="de-DE" dirty="0" err="1"/>
              <a:t>Titre</a:t>
            </a:r>
            <a:r>
              <a:rPr lang="de-DE" altLang="de-DE" dirty="0"/>
              <a:t> de la </a:t>
            </a:r>
            <a:r>
              <a:rPr lang="de-DE" altLang="de-DE" dirty="0" err="1"/>
              <a:t>présentation</a:t>
            </a:r>
            <a:endParaRPr lang="de-DE" altLang="de-DE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0"/>
          </p:nvPr>
        </p:nvSpPr>
        <p:spPr>
          <a:xfrm>
            <a:off x="6252732" y="1383825"/>
            <a:ext cx="2517925" cy="1251899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buFont typeface="Wingdings 3" pitchFamily="18" charset="2"/>
              <a:buChar char=""/>
              <a:defRPr sz="1200"/>
            </a:lvl2pPr>
            <a:lvl3pPr>
              <a:defRPr sz="1200"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0"/>
            <a:endParaRPr lang="fr-FR" dirty="0"/>
          </a:p>
        </p:txBody>
      </p:sp>
      <p:sp>
        <p:nvSpPr>
          <p:cNvPr id="9" name="Espace réservé pour une image  2"/>
          <p:cNvSpPr>
            <a:spLocks noGrp="1"/>
          </p:cNvSpPr>
          <p:nvPr>
            <p:ph type="pic" idx="11"/>
          </p:nvPr>
        </p:nvSpPr>
        <p:spPr>
          <a:xfrm>
            <a:off x="6252732" y="2635724"/>
            <a:ext cx="2517925" cy="1828800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540000" y="1291323"/>
            <a:ext cx="5123468" cy="4525963"/>
          </a:xfrm>
        </p:spPr>
        <p:txBody>
          <a:bodyPr/>
          <a:lstStyle>
            <a:lvl1pPr>
              <a:defRPr sz="1600">
                <a:solidFill>
                  <a:srgbClr val="4A5662"/>
                </a:solidFill>
              </a:defRPr>
            </a:lvl1pPr>
            <a:lvl2pPr>
              <a:defRPr lang="fr-FR" dirty="0" smtClean="0"/>
            </a:lvl2pPr>
            <a:lvl3pPr>
              <a:defRPr lang="fr-FR" dirty="0" smtClean="0"/>
            </a:lvl3pPr>
            <a:lvl4pPr>
              <a:buFont typeface="Wingdings 3" pitchFamily="18" charset="2"/>
              <a:buChar char=""/>
              <a:defRPr sz="1200"/>
            </a:lvl4pPr>
            <a:lvl5pPr>
              <a:buClrTx/>
              <a:buFont typeface="Wingdings 3" pitchFamily="18" charset="2"/>
              <a:buChar char=""/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sz="1000" dirty="0"/>
              <a:t>Cinquième niveau</a:t>
            </a:r>
            <a:endParaRPr lang="fr-FR" dirty="0"/>
          </a:p>
        </p:txBody>
      </p:sp>
      <p:sp>
        <p:nvSpPr>
          <p:cNvPr id="13" name="Triangle isocèle 12"/>
          <p:cNvSpPr/>
          <p:nvPr userDrawn="1"/>
        </p:nvSpPr>
        <p:spPr>
          <a:xfrm rot="10800000">
            <a:off x="437400" y="485519"/>
            <a:ext cx="205200" cy="93600"/>
          </a:xfrm>
          <a:prstGeom prst="triangle">
            <a:avLst/>
          </a:prstGeom>
          <a:solidFill>
            <a:srgbClr val="0865A3"/>
          </a:solidFill>
          <a:ln>
            <a:solidFill>
              <a:srgbClr val="0865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0466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itre 1"/>
          <p:cNvSpPr>
            <a:spLocks noGrp="1"/>
          </p:cNvSpPr>
          <p:nvPr>
            <p:ph type="title" hasCustomPrompt="1"/>
          </p:nvPr>
        </p:nvSpPr>
        <p:spPr>
          <a:xfrm>
            <a:off x="540000" y="666000"/>
            <a:ext cx="6490354" cy="6253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40000" y="6453188"/>
            <a:ext cx="54641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1" eaLnBrk="0" hangingPunct="0">
              <a:spcBef>
                <a:spcPct val="0"/>
              </a:spcBef>
              <a:buClrTx/>
              <a:buSzTx/>
              <a:buFontTx/>
              <a:buNone/>
              <a:defRPr sz="800" smtClean="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 altLang="de-DE" dirty="0" err="1"/>
              <a:t>Titre</a:t>
            </a:r>
            <a:r>
              <a:rPr lang="de-DE" altLang="de-DE" dirty="0"/>
              <a:t> de la </a:t>
            </a:r>
            <a:r>
              <a:rPr lang="de-DE" altLang="de-DE" dirty="0" err="1"/>
              <a:t>présentation</a:t>
            </a:r>
            <a:endParaRPr lang="de-DE" altLang="de-DE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540000" y="1291323"/>
            <a:ext cx="6490354" cy="4525963"/>
          </a:xfrm>
        </p:spPr>
        <p:txBody>
          <a:bodyPr/>
          <a:lstStyle>
            <a:lvl1pPr>
              <a:defRPr sz="1600">
                <a:solidFill>
                  <a:srgbClr val="4A5662"/>
                </a:solidFill>
              </a:defRPr>
            </a:lvl1pPr>
            <a:lvl3pPr>
              <a:defRPr/>
            </a:lvl3pPr>
            <a:lvl4pPr>
              <a:buFont typeface="Wingdings 3" pitchFamily="18" charset="2"/>
              <a:buChar char=""/>
              <a:defRPr sz="1200"/>
            </a:lvl4pPr>
            <a:lvl5pPr>
              <a:buClrTx/>
              <a:buFont typeface="Wingdings 3" pitchFamily="18" charset="2"/>
              <a:buChar char=""/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sz="1000" dirty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04668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-ENCART_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itre 1"/>
          <p:cNvSpPr>
            <a:spLocks noGrp="1"/>
          </p:cNvSpPr>
          <p:nvPr>
            <p:ph type="title" hasCustomPrompt="1"/>
          </p:nvPr>
        </p:nvSpPr>
        <p:spPr>
          <a:xfrm>
            <a:off x="540000" y="647297"/>
            <a:ext cx="6490354" cy="6253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40000" y="6453188"/>
            <a:ext cx="54641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1" eaLnBrk="0" hangingPunct="0">
              <a:spcBef>
                <a:spcPct val="0"/>
              </a:spcBef>
              <a:buClrTx/>
              <a:buSzTx/>
              <a:buFontTx/>
              <a:buNone/>
              <a:defRPr sz="800" smtClean="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 altLang="de-DE" dirty="0" err="1"/>
              <a:t>Titre</a:t>
            </a:r>
            <a:r>
              <a:rPr lang="de-DE" altLang="de-DE" dirty="0"/>
              <a:t> de la </a:t>
            </a:r>
            <a:r>
              <a:rPr lang="de-DE" altLang="de-DE" dirty="0" err="1"/>
              <a:t>présentation</a:t>
            </a:r>
            <a:endParaRPr lang="de-DE" altLang="de-DE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0"/>
          </p:nvPr>
        </p:nvSpPr>
        <p:spPr>
          <a:xfrm>
            <a:off x="540000" y="3770722"/>
            <a:ext cx="6490355" cy="2045616"/>
          </a:xfrm>
        </p:spPr>
        <p:txBody>
          <a:bodyPr numCol="3"/>
          <a:lstStyle>
            <a:lvl1pPr>
              <a:defRPr sz="1400">
                <a:solidFill>
                  <a:schemeClr val="bg1"/>
                </a:solidFill>
              </a:defRPr>
            </a:lvl1pPr>
            <a:lvl2pPr marL="358775" indent="-179388">
              <a:buClr>
                <a:srgbClr val="4A5662"/>
              </a:buClr>
              <a:buFont typeface="Wingdings 3" pitchFamily="18" charset="2"/>
              <a:buChar char=""/>
              <a:defRPr sz="1200">
                <a:solidFill>
                  <a:schemeClr val="bg1"/>
                </a:solidFill>
              </a:defRPr>
            </a:lvl2pPr>
            <a:lvl3pPr marL="631825" indent="-188913">
              <a:buFont typeface="Wingdings 3" pitchFamily="18" charset="2"/>
              <a:buChar char=""/>
              <a:defRPr sz="12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540000" y="1272620"/>
            <a:ext cx="6490354" cy="2375554"/>
          </a:xfrm>
        </p:spPr>
        <p:txBody>
          <a:bodyPr/>
          <a:lstStyle>
            <a:lvl1pPr>
              <a:defRPr sz="1600">
                <a:solidFill>
                  <a:srgbClr val="AAB0B3"/>
                </a:solidFill>
              </a:defRPr>
            </a:lvl1pPr>
            <a:lvl3pPr>
              <a:defRPr/>
            </a:lvl3pPr>
            <a:lvl4pPr>
              <a:buFont typeface="Wingdings 3" pitchFamily="18" charset="2"/>
              <a:buChar char=""/>
              <a:defRPr sz="1200"/>
            </a:lvl4pPr>
            <a:lvl5pPr>
              <a:buClrTx/>
              <a:buFont typeface="Wingdings 3" pitchFamily="18" charset="2"/>
              <a:buChar char=""/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sz="1000" dirty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0466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+images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itre 1"/>
          <p:cNvSpPr>
            <a:spLocks noGrp="1"/>
          </p:cNvSpPr>
          <p:nvPr>
            <p:ph type="title" hasCustomPrompt="1"/>
          </p:nvPr>
        </p:nvSpPr>
        <p:spPr>
          <a:xfrm>
            <a:off x="540000" y="649224"/>
            <a:ext cx="6490354" cy="6253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11" name="Espace réservé pour une image  2"/>
          <p:cNvSpPr>
            <a:spLocks noGrp="1"/>
          </p:cNvSpPr>
          <p:nvPr>
            <p:ph type="pic" idx="10"/>
          </p:nvPr>
        </p:nvSpPr>
        <p:spPr>
          <a:xfrm>
            <a:off x="5344998" y="1274547"/>
            <a:ext cx="3341802" cy="43543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40000" y="6453188"/>
            <a:ext cx="54641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1" eaLnBrk="0" hangingPunct="0">
              <a:spcBef>
                <a:spcPct val="0"/>
              </a:spcBef>
              <a:buClrTx/>
              <a:buSzTx/>
              <a:buFontTx/>
              <a:buNone/>
              <a:defRPr sz="800" smtClean="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 altLang="de-DE"/>
              <a:t>Titre de la présentation</a:t>
            </a:r>
            <a:endParaRPr lang="de-DE" altLang="de-DE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40000" y="1274547"/>
            <a:ext cx="4425883" cy="4354352"/>
          </a:xfrm>
        </p:spPr>
        <p:txBody>
          <a:bodyPr/>
          <a:lstStyle>
            <a:lvl1pPr>
              <a:defRPr sz="1600">
                <a:solidFill>
                  <a:srgbClr val="4A5662"/>
                </a:solidFill>
              </a:defRPr>
            </a:lvl1pPr>
            <a:lvl3pPr>
              <a:defRPr/>
            </a:lvl3pPr>
            <a:lvl4pPr>
              <a:buFont typeface="Wingdings 3" pitchFamily="18" charset="2"/>
              <a:buChar char=""/>
              <a:defRPr sz="1200"/>
            </a:lvl4pPr>
            <a:lvl5pPr>
              <a:buClrTx/>
              <a:buFont typeface="Wingdings 3" pitchFamily="18" charset="2"/>
              <a:buChar char=""/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sz="1000" dirty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046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AB0B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ous-titre 2"/>
          <p:cNvSpPr>
            <a:spLocks noGrp="1"/>
          </p:cNvSpPr>
          <p:nvPr>
            <p:ph type="subTitle" idx="10"/>
          </p:nvPr>
        </p:nvSpPr>
        <p:spPr>
          <a:xfrm>
            <a:off x="5449282" y="5067300"/>
            <a:ext cx="3332375" cy="664586"/>
          </a:xfrm>
        </p:spPr>
        <p:txBody>
          <a:bodyPr>
            <a:noAutofit/>
          </a:bodyPr>
          <a:lstStyle>
            <a:lvl1pPr marL="0" indent="0" algn="l">
              <a:buNone/>
              <a:defRPr sz="25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729321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40000" y="1291323"/>
            <a:ext cx="3826497" cy="452596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buFont typeface="Wingdings 3" pitchFamily="18" charset="2"/>
              <a:buChar char=""/>
              <a:defRPr sz="1200"/>
            </a:lvl4pPr>
            <a:lvl5pPr>
              <a:buClrTx/>
              <a:buFont typeface="Wingdings 3" pitchFamily="18" charset="2"/>
              <a:buChar char="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sz="1000" dirty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701945" y="1291323"/>
            <a:ext cx="3774543" cy="452596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buFont typeface="Wingdings 3" pitchFamily="18" charset="2"/>
              <a:buChar char=""/>
              <a:defRPr sz="1200"/>
            </a:lvl4pPr>
            <a:lvl5pPr>
              <a:buClrTx/>
              <a:buFont typeface="Wingdings 3" pitchFamily="18" charset="2"/>
              <a:buChar char="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sz="1000" dirty="0"/>
              <a:t>Cinquième niveau</a:t>
            </a:r>
            <a:endParaRPr lang="fr-FR" dirty="0"/>
          </a:p>
        </p:txBody>
      </p:sp>
      <p:sp>
        <p:nvSpPr>
          <p:cNvPr id="11" name="Espace réservé du titre 1"/>
          <p:cNvSpPr>
            <a:spLocks noGrp="1"/>
          </p:cNvSpPr>
          <p:nvPr>
            <p:ph type="title" hasCustomPrompt="1"/>
          </p:nvPr>
        </p:nvSpPr>
        <p:spPr>
          <a:xfrm>
            <a:off x="540000" y="666000"/>
            <a:ext cx="6476216" cy="6253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540000" y="6453188"/>
            <a:ext cx="54641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1" eaLnBrk="0" hangingPunct="0">
              <a:spcBef>
                <a:spcPct val="0"/>
              </a:spcBef>
              <a:buClrTx/>
              <a:buSzTx/>
              <a:buFontTx/>
              <a:buNone/>
              <a:defRPr sz="800" smtClean="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 altLang="de-DE" dirty="0" err="1"/>
              <a:t>Titre</a:t>
            </a:r>
            <a:r>
              <a:rPr lang="de-DE" altLang="de-DE" dirty="0"/>
              <a:t> de la </a:t>
            </a:r>
            <a:r>
              <a:rPr lang="de-DE" altLang="de-DE" dirty="0" err="1"/>
              <a:t>présentation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92339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0000" y="4562856"/>
            <a:ext cx="6558688" cy="566738"/>
          </a:xfrm>
        </p:spPr>
        <p:txBody>
          <a:bodyPr anchor="t">
            <a:normAutofit/>
          </a:bodyPr>
          <a:lstStyle>
            <a:lvl1pPr algn="l">
              <a:defRPr sz="1500" b="1">
                <a:solidFill>
                  <a:srgbClr val="4A566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20000" y="1129142"/>
            <a:ext cx="6558688" cy="34337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20000" y="5129594"/>
            <a:ext cx="6558688" cy="804862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1052513" y="6453188"/>
            <a:ext cx="54641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1" eaLnBrk="0" hangingPunct="0">
              <a:spcBef>
                <a:spcPct val="0"/>
              </a:spcBef>
              <a:buClrTx/>
              <a:buSzTx/>
              <a:buFontTx/>
              <a:buNone/>
              <a:defRPr sz="800" smtClean="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 altLang="de-DE"/>
              <a:t>Titre de la présentation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2468587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40000" y="666000"/>
            <a:ext cx="6490355" cy="625323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CONTACTS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/>
              <a:t>Titre de la présentation</a:t>
            </a:r>
            <a:endParaRPr lang="de-DE" altLang="de-DE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540000" y="1739245"/>
            <a:ext cx="6490355" cy="3830558"/>
          </a:xfrm>
        </p:spPr>
        <p:txBody>
          <a:bodyPr/>
          <a:lstStyle>
            <a:lvl1pPr>
              <a:defRPr sz="1500">
                <a:solidFill>
                  <a:srgbClr val="4A5662"/>
                </a:solidFill>
              </a:defRPr>
            </a:lvl1pPr>
            <a:lvl2pPr marL="0" indent="0">
              <a:buFontTx/>
              <a:buNone/>
              <a:defRPr/>
            </a:lvl2pPr>
            <a:lvl3pPr>
              <a:defRPr/>
            </a:lvl3pPr>
            <a:lvl4pPr>
              <a:buFont typeface="Wingdings 3" pitchFamily="18" charset="2"/>
              <a:buChar char=""/>
              <a:defRPr sz="1200"/>
            </a:lvl4pPr>
            <a:lvl5pPr>
              <a:buClrTx/>
              <a:buFont typeface="Wingdings 3" pitchFamily="18" charset="2"/>
              <a:buChar char=""/>
              <a:defRPr sz="10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Niveau 1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32001" y="1980000"/>
            <a:ext cx="6779774" cy="4054475"/>
          </a:xfrm>
        </p:spPr>
        <p:txBody>
          <a:bodyPr/>
          <a:lstStyle>
            <a:lvl1pPr>
              <a:defRPr sz="1600">
                <a:solidFill>
                  <a:srgbClr val="4A5662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0" name="Espace réservé du titre 1"/>
          <p:cNvSpPr>
            <a:spLocks noGrp="1"/>
          </p:cNvSpPr>
          <p:nvPr>
            <p:ph type="title" hasCustomPrompt="1"/>
          </p:nvPr>
        </p:nvSpPr>
        <p:spPr>
          <a:xfrm>
            <a:off x="2232000" y="1188000"/>
            <a:ext cx="6779775" cy="6253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AAB0B3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942668" y="5996767"/>
            <a:ext cx="2144888" cy="59774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2130458" y="6464752"/>
            <a:ext cx="1293160" cy="3932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0" y="1897063"/>
            <a:ext cx="1989736" cy="4402138"/>
          </a:xfrm>
          <a:prstGeom prst="rect">
            <a:avLst/>
          </a:prstGeom>
          <a:solidFill>
            <a:srgbClr val="0865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/>
          <p:cNvCxnSpPr/>
          <p:nvPr userDrawn="1"/>
        </p:nvCxnSpPr>
        <p:spPr>
          <a:xfrm flipV="1">
            <a:off x="6723588" y="6295641"/>
            <a:ext cx="2289881" cy="779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riangle isocèle 14"/>
          <p:cNvSpPr/>
          <p:nvPr userDrawn="1"/>
        </p:nvSpPr>
        <p:spPr>
          <a:xfrm rot="10800000">
            <a:off x="2177636" y="977903"/>
            <a:ext cx="205200" cy="106680"/>
          </a:xfrm>
          <a:prstGeom prst="triangle">
            <a:avLst>
              <a:gd name="adj" fmla="val 47679"/>
            </a:avLst>
          </a:prstGeom>
          <a:solidFill>
            <a:srgbClr val="0865A3"/>
          </a:solidFill>
          <a:ln>
            <a:solidFill>
              <a:srgbClr val="0865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0466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 - Plei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0025" y="1980001"/>
            <a:ext cx="1965300" cy="3925500"/>
          </a:xfrm>
        </p:spPr>
        <p:txBody>
          <a:bodyPr/>
          <a:lstStyle>
            <a:lvl1pPr>
              <a:defRPr sz="1600">
                <a:solidFill>
                  <a:srgbClr val="4A5662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0" name="Espace réservé du titre 1"/>
          <p:cNvSpPr>
            <a:spLocks noGrp="1"/>
          </p:cNvSpPr>
          <p:nvPr>
            <p:ph type="title" hasCustomPrompt="1"/>
          </p:nvPr>
        </p:nvSpPr>
        <p:spPr>
          <a:xfrm>
            <a:off x="2232000" y="1188000"/>
            <a:ext cx="6779775" cy="6253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AAB0B3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312000" y="6471960"/>
            <a:ext cx="2228850" cy="260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1" eaLnBrk="0" hangingPunct="0">
              <a:spcBef>
                <a:spcPct val="0"/>
              </a:spcBef>
              <a:buClrTx/>
              <a:buSzTx/>
              <a:buFontTx/>
              <a:buNone/>
              <a:defRPr sz="800" smtClean="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 altLang="de-DE" dirty="0"/>
              <a:t>PRESENTATION DU GROUPE</a:t>
            </a:r>
          </a:p>
        </p:txBody>
      </p:sp>
      <p:sp>
        <p:nvSpPr>
          <p:cNvPr id="6" name="Espace réservé du contenu 2"/>
          <p:cNvSpPr>
            <a:spLocks noGrp="1"/>
          </p:cNvSpPr>
          <p:nvPr>
            <p:ph idx="10"/>
          </p:nvPr>
        </p:nvSpPr>
        <p:spPr>
          <a:xfrm>
            <a:off x="2227275" y="1980001"/>
            <a:ext cx="6784499" cy="3925500"/>
          </a:xfrm>
        </p:spPr>
        <p:txBody>
          <a:bodyPr/>
          <a:lstStyle>
            <a:lvl1pPr>
              <a:defRPr sz="1600">
                <a:solidFill>
                  <a:srgbClr val="4A5662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8" name="Triangle isocèle 7"/>
          <p:cNvSpPr/>
          <p:nvPr userDrawn="1"/>
        </p:nvSpPr>
        <p:spPr>
          <a:xfrm rot="10800000">
            <a:off x="2182400" y="988439"/>
            <a:ext cx="205200" cy="93600"/>
          </a:xfrm>
          <a:prstGeom prst="triangle">
            <a:avLst/>
          </a:prstGeom>
          <a:solidFill>
            <a:srgbClr val="0865A3"/>
          </a:solidFill>
          <a:ln>
            <a:solidFill>
              <a:srgbClr val="0865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046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32000" y="1980000"/>
            <a:ext cx="6490355" cy="4083050"/>
          </a:xfrm>
        </p:spPr>
        <p:txBody>
          <a:bodyPr/>
          <a:lstStyle>
            <a:lvl1pPr>
              <a:defRPr>
                <a:solidFill>
                  <a:srgbClr val="4A5662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0" name="Espace réservé du titre 1"/>
          <p:cNvSpPr>
            <a:spLocks noGrp="1"/>
          </p:cNvSpPr>
          <p:nvPr>
            <p:ph type="title" hasCustomPrompt="1"/>
          </p:nvPr>
        </p:nvSpPr>
        <p:spPr>
          <a:xfrm>
            <a:off x="2232000" y="1188000"/>
            <a:ext cx="6490355" cy="6253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AAB0B3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5" name="Rectangle 5"/>
          <p:cNvSpPr txBox="1">
            <a:spLocks noChangeArrowheads="1"/>
          </p:cNvSpPr>
          <p:nvPr userDrawn="1"/>
        </p:nvSpPr>
        <p:spPr bwMode="gray">
          <a:xfrm>
            <a:off x="3312000" y="6471960"/>
            <a:ext cx="2228850" cy="260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1" eaLnBrk="0" hangingPunct="0">
              <a:spcBef>
                <a:spcPct val="0"/>
              </a:spcBef>
              <a:buClrTx/>
              <a:buSzTx/>
              <a:buFontTx/>
              <a:buNone/>
              <a:defRPr sz="800" smtClean="0">
                <a:solidFill>
                  <a:schemeClr val="tx1"/>
                </a:solidFill>
                <a:cs typeface="+mn-cs"/>
              </a:defRPr>
            </a:lvl1pPr>
          </a:lstStyle>
          <a:p>
            <a:pPr marL="0" marR="0" lvl="0" indent="0" algn="l" defTabSz="457200" rtl="1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 DU GROUPE</a:t>
            </a:r>
          </a:p>
        </p:txBody>
      </p:sp>
      <p:sp>
        <p:nvSpPr>
          <p:cNvPr id="7" name="Triangle isocèle 6"/>
          <p:cNvSpPr/>
          <p:nvPr userDrawn="1"/>
        </p:nvSpPr>
        <p:spPr>
          <a:xfrm rot="10800000">
            <a:off x="2182400" y="988439"/>
            <a:ext cx="205200" cy="93600"/>
          </a:xfrm>
          <a:prstGeom prst="triangle">
            <a:avLst/>
          </a:prstGeom>
          <a:solidFill>
            <a:srgbClr val="0865A3"/>
          </a:solidFill>
          <a:ln>
            <a:solidFill>
              <a:srgbClr val="0865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0466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232000" y="1980000"/>
            <a:ext cx="3436501" cy="3971925"/>
          </a:xfrm>
        </p:spPr>
        <p:txBody>
          <a:bodyPr/>
          <a:lstStyle>
            <a:lvl1pPr>
              <a:defRPr sz="1600">
                <a:solidFill>
                  <a:srgbClr val="4A566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732923" y="1980000"/>
            <a:ext cx="3115801" cy="3971925"/>
          </a:xfrm>
        </p:spPr>
        <p:txBody>
          <a:bodyPr/>
          <a:lstStyle>
            <a:lvl1pPr>
              <a:defRPr sz="1600">
                <a:solidFill>
                  <a:srgbClr val="4A566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1" name="Espace réservé du titre 1"/>
          <p:cNvSpPr>
            <a:spLocks noGrp="1"/>
          </p:cNvSpPr>
          <p:nvPr>
            <p:ph type="title" hasCustomPrompt="1"/>
          </p:nvPr>
        </p:nvSpPr>
        <p:spPr>
          <a:xfrm>
            <a:off x="2232000" y="1188000"/>
            <a:ext cx="6760725" cy="6253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rgbClr val="AAB0B3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6" name="Espace réservé du pied de pag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312000" y="6471960"/>
            <a:ext cx="2228850" cy="260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1" eaLnBrk="0" hangingPunct="0">
              <a:spcBef>
                <a:spcPct val="0"/>
              </a:spcBef>
              <a:buClrTx/>
              <a:buSzTx/>
              <a:buFontTx/>
              <a:buNone/>
              <a:defRPr sz="800" smtClean="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 altLang="de-DE" dirty="0"/>
              <a:t>PRESENTATION DU GROUPE</a:t>
            </a:r>
          </a:p>
        </p:txBody>
      </p:sp>
      <p:sp>
        <p:nvSpPr>
          <p:cNvPr id="8" name="Triangle isocèle 7"/>
          <p:cNvSpPr/>
          <p:nvPr userDrawn="1"/>
        </p:nvSpPr>
        <p:spPr>
          <a:xfrm rot="10800000">
            <a:off x="2182400" y="988439"/>
            <a:ext cx="205200" cy="93600"/>
          </a:xfrm>
          <a:prstGeom prst="triangle">
            <a:avLst/>
          </a:prstGeom>
          <a:solidFill>
            <a:srgbClr val="0865A3"/>
          </a:solidFill>
          <a:ln>
            <a:solidFill>
              <a:srgbClr val="0865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339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couv-masqu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32104" y="2451440"/>
            <a:ext cx="6518760" cy="547792"/>
          </a:xfrm>
        </p:spPr>
        <p:txBody>
          <a:bodyPr anchor="t" anchorCtr="0"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+mj-lt"/>
                <a:cs typeface="Helvetica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2104" y="2999232"/>
            <a:ext cx="6518760" cy="429860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AAB0B3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  <a:p>
            <a:endParaRPr lang="fr-FR" dirty="0"/>
          </a:p>
        </p:txBody>
      </p:sp>
      <p:sp>
        <p:nvSpPr>
          <p:cNvPr id="8" name="ZoneTexte 7"/>
          <p:cNvSpPr txBox="1"/>
          <p:nvPr userDrawn="1"/>
        </p:nvSpPr>
        <p:spPr>
          <a:xfrm rot="2880000">
            <a:off x="7286582" y="4926806"/>
            <a:ext cx="1010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</a:rPr>
              <a:t>DATE</a:t>
            </a:r>
          </a:p>
        </p:txBody>
      </p:sp>
      <p:pic>
        <p:nvPicPr>
          <p:cNvPr id="13" name="Picture 4" descr="K:\_zentralfunktionen\marketing\02_Brand Management\02_Corporate Design\02_Graphics\04_AKKA Logos\01_AKKA\logo_akka_RGB_kkalche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7182" y="414383"/>
            <a:ext cx="1584000" cy="103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573115" y="5981256"/>
            <a:ext cx="2320913" cy="59774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7065225" y="329101"/>
            <a:ext cx="1833678" cy="119804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42667" y="556504"/>
            <a:ext cx="2069107" cy="752638"/>
          </a:xfrm>
          <a:prstGeom prst="rect">
            <a:avLst/>
          </a:prstGeom>
        </p:spPr>
      </p:pic>
      <p:sp>
        <p:nvSpPr>
          <p:cNvPr id="14" name="Triangle isocèle 13"/>
          <p:cNvSpPr/>
          <p:nvPr userDrawn="1"/>
        </p:nvSpPr>
        <p:spPr>
          <a:xfrm rot="10800000">
            <a:off x="790480" y="2243199"/>
            <a:ext cx="205200" cy="93600"/>
          </a:xfrm>
          <a:prstGeom prst="triangle">
            <a:avLst/>
          </a:prstGeom>
          <a:solidFill>
            <a:srgbClr val="0865A3"/>
          </a:solidFill>
          <a:ln>
            <a:solidFill>
              <a:srgbClr val="0865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7029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calaire-Aeronau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aero-masqu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096864"/>
            <a:ext cx="9144000" cy="987968"/>
          </a:xfrm>
          <a:prstGeom prst="rect">
            <a:avLst/>
          </a:prstGeom>
          <a:solidFill>
            <a:srgbClr val="4A5662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/>
          <p:cNvCxnSpPr/>
          <p:nvPr userDrawn="1"/>
        </p:nvCxnSpPr>
        <p:spPr>
          <a:xfrm>
            <a:off x="0" y="1096864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riangle isocèle 5"/>
          <p:cNvSpPr/>
          <p:nvPr userDrawn="1"/>
        </p:nvSpPr>
        <p:spPr bwMode="auto">
          <a:xfrm flipV="1">
            <a:off x="802600" y="1096864"/>
            <a:ext cx="198811" cy="96203"/>
          </a:xfrm>
          <a:prstGeom prst="triangle">
            <a:avLst/>
          </a:prstGeom>
          <a:solidFill>
            <a:srgbClr val="EB6E27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lIns="0" tIns="0" rIns="0" bIns="0" rtlCol="0" anchor="ctr"/>
          <a:lstStyle/>
          <a:p>
            <a:pPr algn="ctr" eaLnBrk="0" hangingPunct="0"/>
            <a:endParaRPr lang="fr-FR" sz="2400" i="0" u="sng">
              <a:solidFill>
                <a:srgbClr val="00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 userDrawn="1">
            <p:ph type="title"/>
          </p:nvPr>
        </p:nvSpPr>
        <p:spPr>
          <a:xfrm>
            <a:off x="828000" y="1300899"/>
            <a:ext cx="4859568" cy="463893"/>
          </a:xfrm>
        </p:spPr>
        <p:txBody>
          <a:bodyPr anchor="t">
            <a:normAutofit/>
          </a:bodyPr>
          <a:lstStyle>
            <a:lvl1pPr algn="l">
              <a:defRPr sz="2200" b="1" cap="none">
                <a:solidFill>
                  <a:schemeClr val="bg1"/>
                </a:solidFill>
                <a:latin typeface="+mj-lt"/>
                <a:cs typeface="Helvetica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4" name="Sous-titre 2"/>
          <p:cNvSpPr>
            <a:spLocks noGrp="1"/>
          </p:cNvSpPr>
          <p:nvPr userDrawn="1">
            <p:ph type="subTitle" idx="10"/>
          </p:nvPr>
        </p:nvSpPr>
        <p:spPr>
          <a:xfrm>
            <a:off x="828000" y="1770450"/>
            <a:ext cx="5118283" cy="314382"/>
          </a:xfr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rgbClr val="AAB0B3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9" name="Triangle isocèle 8"/>
          <p:cNvSpPr/>
          <p:nvPr userDrawn="1"/>
        </p:nvSpPr>
        <p:spPr>
          <a:xfrm rot="10800000">
            <a:off x="822920" y="1107602"/>
            <a:ext cx="157520" cy="67043"/>
          </a:xfrm>
          <a:prstGeom prst="triangle">
            <a:avLst/>
          </a:prstGeom>
          <a:solidFill>
            <a:srgbClr val="0865A3"/>
          </a:solidFill>
          <a:ln>
            <a:solidFill>
              <a:srgbClr val="0865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9321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ntercalaire-Automo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auto-masqu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" name="Groupe 9"/>
          <p:cNvGrpSpPr/>
          <p:nvPr userDrawn="1"/>
        </p:nvGrpSpPr>
        <p:grpSpPr>
          <a:xfrm>
            <a:off x="0" y="1096864"/>
            <a:ext cx="9144000" cy="987968"/>
            <a:chOff x="0" y="1096864"/>
            <a:chExt cx="9144000" cy="98796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0" y="1096864"/>
              <a:ext cx="9144000" cy="987968"/>
            </a:xfrm>
            <a:prstGeom prst="rect">
              <a:avLst/>
            </a:prstGeom>
            <a:solidFill>
              <a:srgbClr val="4A5662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11"/>
            <p:cNvCxnSpPr/>
            <p:nvPr userDrawn="1"/>
          </p:nvCxnSpPr>
          <p:spPr>
            <a:xfrm>
              <a:off x="0" y="1096864"/>
              <a:ext cx="9144000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riangle isocèle 12"/>
            <p:cNvSpPr/>
            <p:nvPr userDrawn="1"/>
          </p:nvSpPr>
          <p:spPr bwMode="auto">
            <a:xfrm flipV="1">
              <a:off x="802600" y="1096864"/>
              <a:ext cx="198811" cy="96203"/>
            </a:xfrm>
            <a:prstGeom prst="triangle">
              <a:avLst/>
            </a:prstGeom>
            <a:solidFill>
              <a:srgbClr val="EB6E27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lIns="0" tIns="0" rIns="0" bIns="0" rtlCol="0" anchor="ctr"/>
            <a:lstStyle/>
            <a:p>
              <a:pPr algn="ctr" eaLnBrk="0" hangingPunct="0"/>
              <a:endParaRPr lang="fr-FR" sz="2400" i="0" u="sng">
                <a:solidFill>
                  <a:srgbClr val="000000"/>
                </a:solidFill>
              </a:endParaRPr>
            </a:p>
          </p:txBody>
        </p:sp>
      </p:grp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28000" y="1300899"/>
            <a:ext cx="4859568" cy="463893"/>
          </a:xfrm>
        </p:spPr>
        <p:txBody>
          <a:bodyPr anchor="t">
            <a:normAutofit/>
          </a:bodyPr>
          <a:lstStyle>
            <a:lvl1pPr algn="l">
              <a:defRPr sz="2200" b="1" cap="none">
                <a:solidFill>
                  <a:schemeClr val="bg1"/>
                </a:solidFill>
                <a:latin typeface="+mj-lt"/>
                <a:cs typeface="Helvetica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9" name="Sous-titre 2"/>
          <p:cNvSpPr>
            <a:spLocks noGrp="1"/>
          </p:cNvSpPr>
          <p:nvPr>
            <p:ph type="subTitle" idx="10"/>
          </p:nvPr>
        </p:nvSpPr>
        <p:spPr>
          <a:xfrm>
            <a:off x="828000" y="1770450"/>
            <a:ext cx="5118283" cy="314382"/>
          </a:xfr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rgbClr val="AAB0B3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14" name="Triangle isocèle 13"/>
          <p:cNvSpPr/>
          <p:nvPr userDrawn="1"/>
        </p:nvSpPr>
        <p:spPr>
          <a:xfrm rot="10800000">
            <a:off x="822920" y="1107602"/>
            <a:ext cx="157520" cy="67043"/>
          </a:xfrm>
          <a:prstGeom prst="triangle">
            <a:avLst/>
          </a:prstGeom>
          <a:solidFill>
            <a:srgbClr val="0865A3"/>
          </a:solidFill>
          <a:ln>
            <a:solidFill>
              <a:srgbClr val="0865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932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9.jpe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INTERIEUR-PREZ-CORPO.jp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2232000" y="1186699"/>
            <a:ext cx="6263278" cy="6253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32000" y="1980000"/>
            <a:ext cx="6263278" cy="36572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312000" y="6471960"/>
            <a:ext cx="2228850" cy="260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1" eaLnBrk="0" hangingPunct="0">
              <a:spcBef>
                <a:spcPct val="0"/>
              </a:spcBef>
              <a:buClrTx/>
              <a:buSzTx/>
              <a:buFontTx/>
              <a:buNone/>
              <a:defRPr sz="800" smtClean="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 altLang="de-DE" dirty="0"/>
              <a:t> PRESENTATION DU GROUPE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40388" y="6604837"/>
            <a:ext cx="569387" cy="12311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A5031FC-CE4C-4BC7-977B-653AC32B97EB}" type="slidenum">
              <a:rPr lang="fr-FR" sz="800" smtClean="0"/>
              <a:pPr algn="r"/>
              <a:t>‹N°›</a:t>
            </a:fld>
            <a:endParaRPr lang="fr-FR" sz="800" dirty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124958" y="6604714"/>
            <a:ext cx="1725105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/>
            <a:fld id="{76360A7B-EE8D-49BC-9E36-01F2EEE2FE19}" type="datetime1">
              <a:rPr lang="fr-FR" sz="800" smtClean="0"/>
              <a:pPr algn="r"/>
              <a:t>04/12/2017</a:t>
            </a:fld>
            <a:endParaRPr lang="fr-FR" sz="800" dirty="0"/>
          </a:p>
        </p:txBody>
      </p:sp>
      <p:pic>
        <p:nvPicPr>
          <p:cNvPr id="12" name="Image 11" descr="logo-akka.png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5278" y="115338"/>
            <a:ext cx="1080000" cy="751656"/>
          </a:xfrm>
          <a:prstGeom prst="rect">
            <a:avLst/>
          </a:prstGeom>
        </p:spPr>
      </p:pic>
      <p:grpSp>
        <p:nvGrpSpPr>
          <p:cNvPr id="9" name="Groupe 8"/>
          <p:cNvGrpSpPr/>
          <p:nvPr userDrawn="1"/>
        </p:nvGrpSpPr>
        <p:grpSpPr>
          <a:xfrm>
            <a:off x="6842756" y="5865407"/>
            <a:ext cx="2225044" cy="687524"/>
            <a:chOff x="6650737" y="5947295"/>
            <a:chExt cx="2225044" cy="687524"/>
          </a:xfrm>
        </p:grpSpPr>
        <p:pic>
          <p:nvPicPr>
            <p:cNvPr id="13" name="Image 12" descr="logo-aec copie.png"/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3259" y="6028266"/>
              <a:ext cx="1112522" cy="606553"/>
            </a:xfrm>
            <a:prstGeom prst="rect">
              <a:avLst/>
            </a:prstGeom>
          </p:spPr>
        </p:pic>
        <p:pic>
          <p:nvPicPr>
            <p:cNvPr id="14" name="Image 13" descr="logo-MBtech.png"/>
            <p:cNvPicPr>
              <a:picLocks noChangeAspect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50737" y="5947295"/>
              <a:ext cx="1112522" cy="606553"/>
            </a:xfrm>
            <a:prstGeom prst="rect">
              <a:avLst/>
            </a:prstGeom>
          </p:spPr>
        </p:pic>
      </p:grpSp>
      <p:sp>
        <p:nvSpPr>
          <p:cNvPr id="18" name="ZoneTexte 17"/>
          <p:cNvSpPr txBox="1"/>
          <p:nvPr userDrawn="1"/>
        </p:nvSpPr>
        <p:spPr>
          <a:xfrm>
            <a:off x="2232001" y="6536683"/>
            <a:ext cx="1101750" cy="19114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buClr>
                <a:srgbClr val="EB6E27"/>
              </a:buClr>
              <a:buFont typeface="Wingdings 3" pitchFamily="18" charset="2"/>
              <a:buChar char=""/>
            </a:pPr>
            <a:r>
              <a:rPr lang="fr-FR" sz="800" dirty="0"/>
              <a:t> AKKA TECHNOLOGIES - </a:t>
            </a: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942667" y="130639"/>
            <a:ext cx="2069107" cy="752638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6942668" y="5996767"/>
            <a:ext cx="2144888" cy="59774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 userDrawn="1"/>
        </p:nvSpPr>
        <p:spPr>
          <a:xfrm>
            <a:off x="2123278" y="6334812"/>
            <a:ext cx="1188722" cy="45543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7763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72" r:id="rId4"/>
    <p:sldLayoutId id="2147483671" r:id="rId5"/>
    <p:sldLayoutId id="2147483652" r:id="rId6"/>
  </p:sldLayoutIdLst>
  <p:hf hdr="0" dt="0"/>
  <p:txStyles>
    <p:titleStyle>
      <a:lvl1pPr marL="0" indent="0" algn="l" defTabSz="85725" rtl="0" eaLnBrk="1" latinLnBrk="0" hangingPunct="1">
        <a:spcBef>
          <a:spcPct val="0"/>
        </a:spcBef>
        <a:buNone/>
        <a:defRPr sz="2400" b="1" kern="1200">
          <a:solidFill>
            <a:srgbClr val="AAB0B3"/>
          </a:solidFill>
          <a:latin typeface="+mj-lt"/>
          <a:ea typeface="+mj-ea"/>
          <a:cs typeface="Helvetica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800" b="1" kern="1200">
          <a:solidFill>
            <a:srgbClr val="4A5662"/>
          </a:solidFill>
          <a:latin typeface="+mn-lt"/>
          <a:ea typeface="+mn-ea"/>
          <a:cs typeface="+mn-cs"/>
        </a:defRPr>
      </a:lvl1pPr>
      <a:lvl2pPr marL="358775" indent="-179388" algn="l" defTabSz="457200" rtl="0" eaLnBrk="1" latinLnBrk="0" hangingPunct="1">
        <a:spcBef>
          <a:spcPct val="20000"/>
        </a:spcBef>
        <a:buSzPct val="100000"/>
        <a:buFontTx/>
        <a:buBlip>
          <a:blip r:embed="rId13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963" indent="-179388" algn="l" defTabSz="631825" rtl="0" eaLnBrk="1" latinLnBrk="0" hangingPunct="1">
        <a:spcBef>
          <a:spcPct val="20000"/>
        </a:spcBef>
        <a:buSzPct val="100000"/>
        <a:buFontTx/>
        <a:buBlip>
          <a:blip r:embed="rId14"/>
        </a:buBlip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DE6422"/>
        </a:buClr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interieur-masque-ok.jpg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68000" y="666000"/>
            <a:ext cx="6490355" cy="62532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68000" y="1281949"/>
            <a:ext cx="6490355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468000" y="6453188"/>
            <a:ext cx="54641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1" eaLnBrk="0" hangingPunct="0">
              <a:spcBef>
                <a:spcPct val="0"/>
              </a:spcBef>
              <a:buClrTx/>
              <a:buSzTx/>
              <a:buFontTx/>
              <a:buNone/>
              <a:defRPr sz="800" smtClean="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 altLang="de-DE" dirty="0" err="1"/>
              <a:t>Nom</a:t>
            </a:r>
            <a:r>
              <a:rPr lang="de-DE" altLang="de-DE" dirty="0"/>
              <a:t> de la </a:t>
            </a:r>
            <a:r>
              <a:rPr lang="de-DE" altLang="de-DE" dirty="0" err="1"/>
              <a:t>présentation</a:t>
            </a:r>
            <a:endParaRPr lang="de-DE" altLang="de-DE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54865" y="6604714"/>
            <a:ext cx="237744" cy="12311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A5031FC-CE4C-4BC7-977B-653AC32B97EB}" type="slidenum">
              <a:rPr lang="fr-FR" sz="800" smtClean="0"/>
              <a:pPr algn="r"/>
              <a:t>‹N°›</a:t>
            </a:fld>
            <a:endParaRPr lang="fr-FR" sz="800" dirty="0"/>
          </a:p>
        </p:txBody>
      </p:sp>
      <p:pic>
        <p:nvPicPr>
          <p:cNvPr id="11" name="Image 10" descr="logo-akka.png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6139" y="115338"/>
            <a:ext cx="1080000" cy="751656"/>
          </a:xfrm>
          <a:prstGeom prst="rect">
            <a:avLst/>
          </a:prstGeom>
        </p:spPr>
      </p:pic>
      <p:sp>
        <p:nvSpPr>
          <p:cNvPr id="12" name="Textfeld 5"/>
          <p:cNvSpPr txBox="1"/>
          <p:nvPr userDrawn="1"/>
        </p:nvSpPr>
        <p:spPr>
          <a:xfrm>
            <a:off x="5286069" y="6604714"/>
            <a:ext cx="161889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0BD6DDF-BC1F-4B31-A173-E0994CED0823}" type="datetime1">
              <a:rPr lang="de-DE" sz="800" b="0" smtClean="0">
                <a:solidFill>
                  <a:schemeClr val="tx1"/>
                </a:solidFill>
              </a:rPr>
              <a:pPr algn="r"/>
              <a:t>04.12.2017</a:t>
            </a:fld>
            <a:endParaRPr lang="de-DE" sz="800" b="0" dirty="0">
              <a:solidFill>
                <a:schemeClr val="tx1"/>
              </a:solidFill>
            </a:endParaRPr>
          </a:p>
        </p:txBody>
      </p:sp>
      <p:cxnSp>
        <p:nvCxnSpPr>
          <p:cNvPr id="14" name="Connecteur droit 13"/>
          <p:cNvCxnSpPr/>
          <p:nvPr userDrawn="1"/>
        </p:nvCxnSpPr>
        <p:spPr>
          <a:xfrm>
            <a:off x="0" y="6480000"/>
            <a:ext cx="9144000" cy="0"/>
          </a:xfrm>
          <a:prstGeom prst="line">
            <a:avLst/>
          </a:prstGeom>
          <a:ln w="12700">
            <a:solidFill>
              <a:srgbClr val="4A566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7016624" y="115338"/>
            <a:ext cx="2069107" cy="75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63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200" b="1" kern="1200">
          <a:solidFill>
            <a:srgbClr val="4A5662"/>
          </a:solidFill>
          <a:latin typeface="+mj-lt"/>
          <a:ea typeface="+mj-ea"/>
          <a:cs typeface="Helvetica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800" b="1" kern="1200">
          <a:solidFill>
            <a:srgbClr val="4A5662"/>
          </a:solidFill>
          <a:latin typeface="+mn-lt"/>
          <a:ea typeface="+mn-ea"/>
          <a:cs typeface="+mn-cs"/>
        </a:defRPr>
      </a:lvl1pPr>
      <a:lvl2pPr marL="358775" indent="-179388" algn="l" defTabSz="457200" rtl="0" eaLnBrk="1" latinLnBrk="0" hangingPunct="1">
        <a:spcBef>
          <a:spcPct val="20000"/>
        </a:spcBef>
        <a:buClr>
          <a:srgbClr val="AAB0B3"/>
        </a:buClr>
        <a:buSzPct val="100000"/>
        <a:buFont typeface="Wingdings 3" pitchFamily="18" charset="2"/>
        <a:buChar char="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5963" indent="-179388" algn="l" defTabSz="631825" rtl="0" eaLnBrk="1" latinLnBrk="0" hangingPunct="1">
        <a:spcBef>
          <a:spcPct val="20000"/>
        </a:spcBef>
        <a:buClr>
          <a:srgbClr val="DE6422"/>
        </a:buClr>
        <a:buSzPct val="100000"/>
        <a:buFont typeface="Wingdings 3" pitchFamily="18" charset="2"/>
        <a:buChar char="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DE6422"/>
        </a:buClr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jpeg"/><Relationship Id="rId3" Type="http://schemas.openxmlformats.org/officeDocument/2006/relationships/image" Target="../media/image7.png"/><Relationship Id="rId7" Type="http://schemas.openxmlformats.org/officeDocument/2006/relationships/image" Target="../media/image41.jpeg"/><Relationship Id="rId12" Type="http://schemas.openxmlformats.org/officeDocument/2006/relationships/image" Target="../media/image46.png"/><Relationship Id="rId17" Type="http://schemas.openxmlformats.org/officeDocument/2006/relationships/image" Target="../media/image51.jpeg"/><Relationship Id="rId2" Type="http://schemas.openxmlformats.org/officeDocument/2006/relationships/image" Target="../media/image6.png"/><Relationship Id="rId16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9.jpeg"/><Relationship Id="rId15" Type="http://schemas.openxmlformats.org/officeDocument/2006/relationships/image" Target="../media/image49.png"/><Relationship Id="rId10" Type="http://schemas.openxmlformats.org/officeDocument/2006/relationships/image" Target="../media/image44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Relationship Id="rId1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image" Target="../media/image21.png"/><Relationship Id="rId10" Type="http://schemas.openxmlformats.org/officeDocument/2006/relationships/diagramData" Target="../diagrams/data2.xml"/><Relationship Id="rId4" Type="http://schemas.openxmlformats.org/officeDocument/2006/relationships/image" Target="../media/image20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408116" y="4086225"/>
            <a:ext cx="2699309" cy="723898"/>
          </a:xfrm>
        </p:spPr>
        <p:txBody>
          <a:bodyPr anchor="t">
            <a:noAutofit/>
          </a:bodyPr>
          <a:lstStyle/>
          <a:p>
            <a:r>
              <a:rPr lang="fr-FR" sz="2200" dirty="0">
                <a:solidFill>
                  <a:srgbClr val="AAB0B3"/>
                </a:solidFill>
              </a:rPr>
              <a:t>La Conduite de Projet</a:t>
            </a:r>
            <a:br>
              <a:rPr lang="fr-FR" sz="2200" dirty="0">
                <a:solidFill>
                  <a:srgbClr val="AAB0B3"/>
                </a:solidFill>
              </a:rPr>
            </a:br>
            <a:br>
              <a:rPr lang="fr-FR" sz="2200" dirty="0">
                <a:solidFill>
                  <a:srgbClr val="AAB0B3"/>
                </a:solidFill>
              </a:rPr>
            </a:br>
            <a:r>
              <a:rPr lang="fr-FR" sz="1800" dirty="0">
                <a:solidFill>
                  <a:schemeClr val="bg1"/>
                </a:solidFill>
              </a:rPr>
              <a:t>Décembre 2017</a:t>
            </a:r>
            <a:endParaRPr lang="fr-FR" sz="2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32000" y="1180685"/>
            <a:ext cx="6779775" cy="706637"/>
          </a:xfrm>
        </p:spPr>
        <p:txBody>
          <a:bodyPr anchor="t">
            <a:normAutofit fontScale="90000"/>
          </a:bodyPr>
          <a:lstStyle/>
          <a:p>
            <a:r>
              <a:rPr lang="fr-FR" b="0" dirty="0">
                <a:solidFill>
                  <a:schemeClr val="bg1"/>
                </a:solidFill>
              </a:rPr>
              <a:t>La Conduite de Projet</a:t>
            </a:r>
            <a:br>
              <a:rPr lang="fr-FR" b="0" dirty="0"/>
            </a:br>
            <a:r>
              <a:rPr lang="fr-FR" dirty="0"/>
              <a:t>Le Développement Logiciel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3314701" y="6471960"/>
            <a:ext cx="2228850" cy="260751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LA CONDUITE DE PROJET</a:t>
            </a:r>
          </a:p>
        </p:txBody>
      </p:sp>
      <p:sp>
        <p:nvSpPr>
          <p:cNvPr id="13" name="Espace réservé du contenu 1"/>
          <p:cNvSpPr>
            <a:spLocks noGrp="1"/>
          </p:cNvSpPr>
          <p:nvPr>
            <p:ph idx="1"/>
          </p:nvPr>
        </p:nvSpPr>
        <p:spPr>
          <a:xfrm>
            <a:off x="2333625" y="2075096"/>
            <a:ext cx="6422669" cy="638843"/>
          </a:xfrm>
        </p:spPr>
        <p:txBody>
          <a:bodyPr/>
          <a:lstStyle/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en-US" sz="2000" b="1" dirty="0">
                <a:solidFill>
                  <a:srgbClr val="AAB0B3"/>
                </a:solidFill>
              </a:rPr>
              <a:t> </a:t>
            </a:r>
            <a:r>
              <a:rPr lang="fr-FR" sz="2000" b="1" dirty="0">
                <a:solidFill>
                  <a:srgbClr val="AAB0B3"/>
                </a:solidFill>
              </a:rPr>
              <a:t>Le développement Logiciel</a:t>
            </a:r>
          </a:p>
          <a:p>
            <a:pPr marL="361950" lvl="1" indent="0">
              <a:buNone/>
            </a:pPr>
            <a:r>
              <a:rPr lang="fr-FR" sz="1800" dirty="0"/>
              <a:t>est un métier </a:t>
            </a:r>
            <a:r>
              <a:rPr lang="fr-FR" sz="1800" b="1" dirty="0">
                <a:solidFill>
                  <a:srgbClr val="0865A3"/>
                </a:solidFill>
              </a:rPr>
              <a:t>COMPLEXE</a:t>
            </a:r>
            <a:endParaRPr lang="fr-FR" sz="1800" dirty="0">
              <a:solidFill>
                <a:srgbClr val="0865A3"/>
              </a:solidFill>
            </a:endParaRPr>
          </a:p>
        </p:txBody>
      </p:sp>
      <p:pic>
        <p:nvPicPr>
          <p:cNvPr id="14" name="Picture 4" descr="http://farm4.static.flickr.com/3595/3307790990_717e7bf141_z.jpg?zz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945" y="2901713"/>
            <a:ext cx="4240753" cy="318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269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32000" y="1180685"/>
            <a:ext cx="6779775" cy="706637"/>
          </a:xfrm>
        </p:spPr>
        <p:txBody>
          <a:bodyPr anchor="t">
            <a:normAutofit fontScale="90000"/>
          </a:bodyPr>
          <a:lstStyle/>
          <a:p>
            <a:r>
              <a:rPr lang="fr-FR" b="0" dirty="0">
                <a:solidFill>
                  <a:schemeClr val="bg1"/>
                </a:solidFill>
              </a:rPr>
              <a:t>La Conduite de Projet</a:t>
            </a:r>
            <a:br>
              <a:rPr lang="fr-FR" b="0" dirty="0"/>
            </a:br>
            <a:r>
              <a:rPr lang="fr-FR" dirty="0"/>
              <a:t>Le Développement Logiciel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3314701" y="6471960"/>
            <a:ext cx="2228850" cy="260751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LA CONDUITE DE PROJET</a:t>
            </a:r>
          </a:p>
        </p:txBody>
      </p:sp>
      <p:sp>
        <p:nvSpPr>
          <p:cNvPr id="13" name="Espace réservé du contenu 1"/>
          <p:cNvSpPr>
            <a:spLocks noGrp="1"/>
          </p:cNvSpPr>
          <p:nvPr>
            <p:ph idx="1"/>
          </p:nvPr>
        </p:nvSpPr>
        <p:spPr>
          <a:xfrm>
            <a:off x="2333625" y="2075096"/>
            <a:ext cx="6422669" cy="638843"/>
          </a:xfrm>
        </p:spPr>
        <p:txBody>
          <a:bodyPr/>
          <a:lstStyle/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en-US" sz="2000" b="1" dirty="0">
                <a:solidFill>
                  <a:srgbClr val="AAB0B3"/>
                </a:solidFill>
              </a:rPr>
              <a:t> </a:t>
            </a:r>
            <a:r>
              <a:rPr lang="fr-FR" sz="2000" b="1" dirty="0">
                <a:solidFill>
                  <a:srgbClr val="AAB0B3"/>
                </a:solidFill>
              </a:rPr>
              <a:t>Le développement Logiciel</a:t>
            </a:r>
          </a:p>
          <a:p>
            <a:pPr marL="361950" lvl="1" indent="0">
              <a:buNone/>
            </a:pPr>
            <a:r>
              <a:rPr lang="fr-FR" sz="1800" dirty="0"/>
              <a:t>ou souvent le solution la plus complexe est </a:t>
            </a:r>
            <a:r>
              <a:rPr lang="fr-FR" sz="1800" b="1" dirty="0">
                <a:solidFill>
                  <a:srgbClr val="0865A3"/>
                </a:solidFill>
              </a:rPr>
              <a:t>RE-UTILISEE</a:t>
            </a:r>
            <a:endParaRPr lang="fr-FR" sz="1800" dirty="0">
              <a:solidFill>
                <a:srgbClr val="0865A3"/>
              </a:solidFill>
            </a:endParaRPr>
          </a:p>
        </p:txBody>
      </p:sp>
      <p:pic>
        <p:nvPicPr>
          <p:cNvPr id="6" name="Picture 2" descr="http://perso.numericable.fr/gabuzo38/devises/d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575" y="2888087"/>
            <a:ext cx="2308707" cy="340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28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32000" y="1180685"/>
            <a:ext cx="6779775" cy="706637"/>
          </a:xfrm>
        </p:spPr>
        <p:txBody>
          <a:bodyPr anchor="t">
            <a:normAutofit fontScale="90000"/>
          </a:bodyPr>
          <a:lstStyle/>
          <a:p>
            <a:r>
              <a:rPr lang="fr-FR" b="0" dirty="0">
                <a:solidFill>
                  <a:schemeClr val="bg1"/>
                </a:solidFill>
              </a:rPr>
              <a:t>La Conduite de Projet</a:t>
            </a:r>
            <a:br>
              <a:rPr lang="fr-FR" b="0" dirty="0"/>
            </a:br>
            <a:r>
              <a:rPr lang="fr-FR" dirty="0"/>
              <a:t>Le Développement Logiciel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3314701" y="6471960"/>
            <a:ext cx="2228850" cy="260751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LA CONDUITE DE PROJET</a:t>
            </a:r>
          </a:p>
        </p:txBody>
      </p:sp>
      <p:sp>
        <p:nvSpPr>
          <p:cNvPr id="13" name="Espace réservé du contenu 1"/>
          <p:cNvSpPr>
            <a:spLocks noGrp="1"/>
          </p:cNvSpPr>
          <p:nvPr>
            <p:ph idx="1"/>
          </p:nvPr>
        </p:nvSpPr>
        <p:spPr>
          <a:xfrm>
            <a:off x="2333625" y="2075096"/>
            <a:ext cx="6422669" cy="638843"/>
          </a:xfrm>
        </p:spPr>
        <p:txBody>
          <a:bodyPr/>
          <a:lstStyle/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en-US" sz="2000" b="1" dirty="0">
                <a:solidFill>
                  <a:srgbClr val="AAB0B3"/>
                </a:solidFill>
              </a:rPr>
              <a:t> </a:t>
            </a:r>
            <a:r>
              <a:rPr lang="fr-FR" sz="2000" b="1" dirty="0">
                <a:solidFill>
                  <a:srgbClr val="AAB0B3"/>
                </a:solidFill>
              </a:rPr>
              <a:t>Le développement Logiciel</a:t>
            </a:r>
          </a:p>
          <a:p>
            <a:pPr marL="361950" lvl="1" indent="0">
              <a:buNone/>
            </a:pPr>
            <a:r>
              <a:rPr lang="fr-FR" sz="1800" dirty="0"/>
              <a:t>ou chacun défend </a:t>
            </a:r>
            <a:r>
              <a:rPr lang="fr-FR" sz="1800" b="1" dirty="0">
                <a:solidFill>
                  <a:srgbClr val="0865A3"/>
                </a:solidFill>
              </a:rPr>
              <a:t>SON</a:t>
            </a:r>
            <a:r>
              <a:rPr lang="fr-FR" sz="1800" dirty="0"/>
              <a:t> point de vue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14" y="2901713"/>
            <a:ext cx="4724079" cy="314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205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32000" y="1180685"/>
            <a:ext cx="6779775" cy="706637"/>
          </a:xfrm>
        </p:spPr>
        <p:txBody>
          <a:bodyPr anchor="t">
            <a:normAutofit fontScale="90000"/>
          </a:bodyPr>
          <a:lstStyle/>
          <a:p>
            <a:r>
              <a:rPr lang="fr-FR" b="0" dirty="0">
                <a:solidFill>
                  <a:schemeClr val="bg1"/>
                </a:solidFill>
              </a:rPr>
              <a:t>La Conduite de Projet</a:t>
            </a:r>
            <a:br>
              <a:rPr lang="fr-FR" b="0" dirty="0"/>
            </a:br>
            <a:r>
              <a:rPr lang="fr-FR" dirty="0"/>
              <a:t>Le Développement Logiciel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3314701" y="6471960"/>
            <a:ext cx="2228850" cy="260751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LA CONDUITE DE PROJET</a:t>
            </a:r>
          </a:p>
        </p:txBody>
      </p:sp>
      <p:sp>
        <p:nvSpPr>
          <p:cNvPr id="13" name="Espace réservé du contenu 1"/>
          <p:cNvSpPr>
            <a:spLocks noGrp="1"/>
          </p:cNvSpPr>
          <p:nvPr>
            <p:ph idx="1"/>
          </p:nvPr>
        </p:nvSpPr>
        <p:spPr>
          <a:xfrm>
            <a:off x="2333625" y="2075096"/>
            <a:ext cx="6422669" cy="638843"/>
          </a:xfrm>
        </p:spPr>
        <p:txBody>
          <a:bodyPr/>
          <a:lstStyle/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en-US" sz="2000" b="1" dirty="0">
                <a:solidFill>
                  <a:srgbClr val="AAB0B3"/>
                </a:solidFill>
              </a:rPr>
              <a:t> </a:t>
            </a:r>
            <a:r>
              <a:rPr lang="fr-FR" sz="2000" b="1" dirty="0">
                <a:solidFill>
                  <a:srgbClr val="AAB0B3"/>
                </a:solidFill>
              </a:rPr>
              <a:t>Le développement Logiciel</a:t>
            </a:r>
          </a:p>
          <a:p>
            <a:pPr marL="361950" lvl="1" indent="0">
              <a:buNone/>
            </a:pPr>
            <a:r>
              <a:rPr lang="fr-FR" sz="1800" dirty="0"/>
              <a:t>ou tout </a:t>
            </a:r>
            <a:r>
              <a:rPr lang="fr-FR" sz="1800" b="1" dirty="0">
                <a:solidFill>
                  <a:srgbClr val="0865A3"/>
                </a:solidFill>
              </a:rPr>
              <a:t>N’</a:t>
            </a:r>
            <a:r>
              <a:rPr lang="fr-FR" sz="1800" dirty="0"/>
              <a:t>est </a:t>
            </a:r>
            <a:r>
              <a:rPr lang="fr-FR" sz="1800" b="1" dirty="0">
                <a:solidFill>
                  <a:srgbClr val="0865A3"/>
                </a:solidFill>
              </a:rPr>
              <a:t>PAS</a:t>
            </a:r>
            <a:r>
              <a:rPr lang="fr-FR" sz="1800" dirty="0"/>
              <a:t> possible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608" y="2878065"/>
            <a:ext cx="2656482" cy="353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1887323"/>
            <a:ext cx="1989736" cy="440870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85726" y="2272504"/>
            <a:ext cx="1904010" cy="3734158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1"/>
            <a:endParaRPr lang="fr-FR" sz="1400" b="1" dirty="0">
              <a:solidFill>
                <a:schemeClr val="bg1"/>
              </a:solidFill>
            </a:endParaRPr>
          </a:p>
          <a:p>
            <a:pPr marL="0" lvl="1"/>
            <a:r>
              <a:rPr lang="fr-FR" sz="1400" b="1" dirty="0">
                <a:solidFill>
                  <a:schemeClr val="bg1"/>
                </a:solidFill>
              </a:rPr>
              <a:t>Laid – Lent – Cher</a:t>
            </a:r>
          </a:p>
          <a:p>
            <a:pPr marL="185738" lvl="2"/>
            <a:r>
              <a:rPr lang="fr-FR" sz="1400" dirty="0">
                <a:solidFill>
                  <a:schemeClr val="bg1"/>
                </a:solidFill>
              </a:rPr>
              <a:t>Personne ne le vend, tout le monde peut y arriver</a:t>
            </a:r>
          </a:p>
          <a:p>
            <a:pPr marL="185738" lvl="2"/>
            <a:endParaRPr lang="fr-FR" sz="1400" b="1" dirty="0">
              <a:solidFill>
                <a:schemeClr val="bg1"/>
              </a:solidFill>
            </a:endParaRPr>
          </a:p>
          <a:p>
            <a:pPr marL="0" lvl="1"/>
            <a:endParaRPr lang="fr-FR" sz="1400" b="1" dirty="0">
              <a:solidFill>
                <a:schemeClr val="bg1"/>
              </a:solidFill>
            </a:endParaRPr>
          </a:p>
          <a:p>
            <a:pPr marL="0" lvl="1"/>
            <a:r>
              <a:rPr lang="fr-FR" sz="1400" b="1" dirty="0">
                <a:solidFill>
                  <a:schemeClr val="bg1"/>
                </a:solidFill>
              </a:rPr>
              <a:t>Rapide – Qualité - Pas cher  </a:t>
            </a:r>
          </a:p>
          <a:p>
            <a:pPr marL="185738" lvl="2"/>
            <a:r>
              <a:rPr lang="fr-FR" sz="1400" dirty="0">
                <a:solidFill>
                  <a:schemeClr val="bg1"/>
                </a:solidFill>
              </a:rPr>
              <a:t>Tout le monde le vend, personne n’y arrive</a:t>
            </a:r>
          </a:p>
          <a:p>
            <a:pPr marL="185738" lvl="2"/>
            <a:endParaRPr lang="fr-FR" sz="1400" b="1" dirty="0">
              <a:solidFill>
                <a:schemeClr val="bg1"/>
              </a:solidFill>
            </a:endParaRPr>
          </a:p>
          <a:p>
            <a:pPr marL="185738" lvl="2"/>
            <a:endParaRPr lang="fr-FR" sz="1400" b="1" dirty="0">
              <a:solidFill>
                <a:schemeClr val="bg1"/>
              </a:solidFill>
            </a:endParaRPr>
          </a:p>
          <a:p>
            <a:pPr marL="3175" lvl="2"/>
            <a:r>
              <a:rPr lang="fr-FR" sz="1400" b="1" dirty="0">
                <a:solidFill>
                  <a:schemeClr val="bg1"/>
                </a:solidFill>
              </a:rPr>
              <a:t>Ce qui est gratuit n’a pas de valeur</a:t>
            </a:r>
          </a:p>
        </p:txBody>
      </p:sp>
    </p:spTree>
    <p:extLst>
      <p:ext uri="{BB962C8B-B14F-4D97-AF65-F5344CB8AC3E}">
        <p14:creationId xmlns:p14="http://schemas.microsoft.com/office/powerpoint/2010/main" val="55923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32000" y="1180685"/>
            <a:ext cx="6779775" cy="706637"/>
          </a:xfrm>
        </p:spPr>
        <p:txBody>
          <a:bodyPr anchor="t">
            <a:normAutofit fontScale="90000"/>
          </a:bodyPr>
          <a:lstStyle/>
          <a:p>
            <a:r>
              <a:rPr lang="fr-FR" b="0" dirty="0">
                <a:solidFill>
                  <a:schemeClr val="bg1"/>
                </a:solidFill>
              </a:rPr>
              <a:t>La Conduite de Projet</a:t>
            </a:r>
            <a:br>
              <a:rPr lang="fr-FR" b="0" dirty="0"/>
            </a:br>
            <a:r>
              <a:rPr lang="fr-FR" dirty="0"/>
              <a:t>Le Développement Logiciel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3314701" y="6471960"/>
            <a:ext cx="2228850" cy="260751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LA CONDUITE DE PROJET</a:t>
            </a:r>
          </a:p>
        </p:txBody>
      </p:sp>
      <p:sp>
        <p:nvSpPr>
          <p:cNvPr id="13" name="Espace réservé du contenu 1"/>
          <p:cNvSpPr>
            <a:spLocks noGrp="1"/>
          </p:cNvSpPr>
          <p:nvPr>
            <p:ph idx="1"/>
          </p:nvPr>
        </p:nvSpPr>
        <p:spPr>
          <a:xfrm>
            <a:off x="2333625" y="2075096"/>
            <a:ext cx="6422669" cy="638843"/>
          </a:xfrm>
        </p:spPr>
        <p:txBody>
          <a:bodyPr/>
          <a:lstStyle/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en-US" sz="2000" b="1" dirty="0">
                <a:solidFill>
                  <a:srgbClr val="AAB0B3"/>
                </a:solidFill>
              </a:rPr>
              <a:t> </a:t>
            </a:r>
            <a:r>
              <a:rPr lang="fr-FR" sz="2000" b="1" dirty="0">
                <a:solidFill>
                  <a:srgbClr val="AAB0B3"/>
                </a:solidFill>
              </a:rPr>
              <a:t>Le développement Logiciel</a:t>
            </a:r>
          </a:p>
          <a:p>
            <a:pPr marL="361950" lvl="1" indent="0">
              <a:buNone/>
            </a:pPr>
            <a:r>
              <a:rPr lang="fr-FR" sz="1800" dirty="0"/>
              <a:t>ou tout </a:t>
            </a:r>
            <a:r>
              <a:rPr lang="fr-FR" sz="1800" b="1" dirty="0">
                <a:solidFill>
                  <a:srgbClr val="0865A3"/>
                </a:solidFill>
              </a:rPr>
              <a:t>N’</a:t>
            </a:r>
            <a:r>
              <a:rPr lang="fr-FR" sz="1800" dirty="0"/>
              <a:t>est </a:t>
            </a:r>
            <a:r>
              <a:rPr lang="fr-FR" sz="1800" b="1" dirty="0">
                <a:solidFill>
                  <a:srgbClr val="0865A3"/>
                </a:solidFill>
              </a:rPr>
              <a:t>PAS</a:t>
            </a:r>
            <a:r>
              <a:rPr lang="fr-FR" sz="1800" dirty="0"/>
              <a:t> prévisible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328" y="3130653"/>
            <a:ext cx="3899668" cy="2924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1887323"/>
            <a:ext cx="1989736" cy="4408702"/>
          </a:xfrm>
          <a:prstGeom prst="rect">
            <a:avLst/>
          </a:prstGeom>
          <a:solidFill>
            <a:srgbClr val="0865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85726" y="2713939"/>
            <a:ext cx="1904010" cy="26143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1"/>
            <a:r>
              <a:rPr lang="fr-FR" sz="1600" b="1" dirty="0">
                <a:solidFill>
                  <a:schemeClr val="bg1"/>
                </a:solidFill>
              </a:rPr>
              <a:t>Précipiter la confrontation à l’utilisateur final</a:t>
            </a:r>
          </a:p>
          <a:p>
            <a:pPr marL="0" lvl="1"/>
            <a:endParaRPr lang="fr-FR" sz="1600" b="1" dirty="0">
              <a:solidFill>
                <a:schemeClr val="bg1"/>
              </a:solidFill>
            </a:endParaRPr>
          </a:p>
          <a:p>
            <a:pPr marL="0" lvl="1"/>
            <a:endParaRPr lang="fr-FR" sz="1600" b="1" dirty="0">
              <a:solidFill>
                <a:schemeClr val="bg1"/>
              </a:solidFill>
            </a:endParaRPr>
          </a:p>
          <a:p>
            <a:pPr marL="0" lvl="1"/>
            <a:endParaRPr lang="fr-FR" sz="1600" b="1" dirty="0">
              <a:solidFill>
                <a:schemeClr val="bg1"/>
              </a:solidFill>
            </a:endParaRPr>
          </a:p>
          <a:p>
            <a:pPr marL="0" lvl="1"/>
            <a:r>
              <a:rPr lang="fr-FR" sz="1600" b="1" dirty="0">
                <a:solidFill>
                  <a:schemeClr val="bg1"/>
                </a:solidFill>
              </a:rPr>
              <a:t>La règle du truc évident auquel personne ne pense jamais</a:t>
            </a:r>
          </a:p>
        </p:txBody>
      </p:sp>
    </p:spTree>
    <p:extLst>
      <p:ext uri="{BB962C8B-B14F-4D97-AF65-F5344CB8AC3E}">
        <p14:creationId xmlns:p14="http://schemas.microsoft.com/office/powerpoint/2010/main" val="256036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dirty="0">
                <a:solidFill>
                  <a:schemeClr val="bg1">
                    <a:lumMod val="75000"/>
                  </a:schemeClr>
                </a:solidFill>
              </a:rPr>
              <a:t>Le Développement Logiciel</a:t>
            </a:r>
          </a:p>
        </p:txBody>
      </p:sp>
      <p:sp>
        <p:nvSpPr>
          <p:cNvPr id="6" name="Sous-titre 5"/>
          <p:cNvSpPr>
            <a:spLocks noGrp="1"/>
          </p:cNvSpPr>
          <p:nvPr>
            <p:ph type="subTitle" idx="10"/>
          </p:nvPr>
        </p:nvSpPr>
        <p:spPr>
          <a:xfrm>
            <a:off x="828000" y="1668040"/>
            <a:ext cx="5118283" cy="314382"/>
          </a:xfrm>
        </p:spPr>
        <p:txBody>
          <a:bodyPr>
            <a:normAutofit fontScale="92500" lnSpcReduction="20000"/>
          </a:bodyPr>
          <a:lstStyle/>
          <a:p>
            <a:r>
              <a:rPr lang="fr-FR" sz="2600" b="1" dirty="0">
                <a:solidFill>
                  <a:schemeClr val="bg1"/>
                </a:solidFill>
                <a:ea typeface="+mj-ea"/>
                <a:cs typeface="Helvetica"/>
              </a:rPr>
              <a:t>L’agilité</a:t>
            </a: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ea typeface="+mj-ea"/>
                <a:cs typeface="Helvetica"/>
              </a:rPr>
              <a:t> et le cycle en V</a:t>
            </a:r>
          </a:p>
        </p:txBody>
      </p:sp>
    </p:spTree>
    <p:extLst>
      <p:ext uri="{BB962C8B-B14F-4D97-AF65-F5344CB8AC3E}">
        <p14:creationId xmlns:p14="http://schemas.microsoft.com/office/powerpoint/2010/main" val="2897058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32000" y="1180685"/>
            <a:ext cx="6779775" cy="706637"/>
          </a:xfrm>
        </p:spPr>
        <p:txBody>
          <a:bodyPr anchor="t">
            <a:normAutofit fontScale="90000"/>
          </a:bodyPr>
          <a:lstStyle/>
          <a:p>
            <a:r>
              <a:rPr lang="fr-FR" b="0" dirty="0">
                <a:solidFill>
                  <a:schemeClr val="bg1"/>
                </a:solidFill>
              </a:rPr>
              <a:t>La Conduite de Projet</a:t>
            </a:r>
            <a:br>
              <a:rPr lang="fr-FR" b="0" dirty="0"/>
            </a:br>
            <a:r>
              <a:rPr lang="fr-FR" dirty="0"/>
              <a:t>L’Agilité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3314701" y="6471960"/>
            <a:ext cx="2228850" cy="260751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LA CONDUITE DE PROJET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992054" y="2826816"/>
            <a:ext cx="6876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dirty="0">
                <a:solidFill>
                  <a:srgbClr val="AAB0B3"/>
                </a:solidFill>
              </a:rPr>
              <a:t>« Dans un projet informatique, les méthodes agiles sont basées sur le développement itératif et incrémental, où les spécifications et les solutions évoluent grâce à la collaboration entre les équipes de développement et le client »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033481" y="3904034"/>
            <a:ext cx="5877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ＭＳ Ｐゴシック"/>
                <a:cs typeface="Calibri" pitchFamily="34" charset="0"/>
              </a:rPr>
              <a:t>WIKIPEDIA (</a:t>
            </a:r>
            <a:r>
              <a:rPr lang="fr-FR" sz="16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ＭＳ Ｐゴシック"/>
                <a:cs typeface="Calibri" pitchFamily="34" charset="0"/>
              </a:rPr>
              <a:t>Agile_software_development</a:t>
            </a:r>
            <a:r>
              <a:rPr lang="fr-FR" sz="1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ＭＳ Ｐゴシック"/>
                <a:cs typeface="Calibri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4502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32000" y="1180685"/>
            <a:ext cx="6779775" cy="706637"/>
          </a:xfrm>
        </p:spPr>
        <p:txBody>
          <a:bodyPr anchor="t">
            <a:normAutofit fontScale="90000"/>
          </a:bodyPr>
          <a:lstStyle/>
          <a:p>
            <a:r>
              <a:rPr lang="fr-FR" b="0" dirty="0">
                <a:solidFill>
                  <a:schemeClr val="bg1"/>
                </a:solidFill>
              </a:rPr>
              <a:t>La Conduite de Projet</a:t>
            </a:r>
            <a:br>
              <a:rPr lang="fr-FR" b="0" dirty="0"/>
            </a:br>
            <a:r>
              <a:rPr lang="fr-FR" dirty="0"/>
              <a:t>L’Agilité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3314701" y="6471960"/>
            <a:ext cx="2228850" cy="260751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LA CONDUITE DE PROJET</a:t>
            </a:r>
          </a:p>
        </p:txBody>
      </p:sp>
      <p:sp>
        <p:nvSpPr>
          <p:cNvPr id="13" name="Espace réservé du contenu 1"/>
          <p:cNvSpPr>
            <a:spLocks noGrp="1"/>
          </p:cNvSpPr>
          <p:nvPr>
            <p:ph idx="1"/>
          </p:nvPr>
        </p:nvSpPr>
        <p:spPr>
          <a:xfrm>
            <a:off x="2333625" y="2075096"/>
            <a:ext cx="6422669" cy="638843"/>
          </a:xfrm>
        </p:spPr>
        <p:txBody>
          <a:bodyPr/>
          <a:lstStyle/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sz="1800" b="1" dirty="0">
                <a:solidFill>
                  <a:srgbClr val="AAB0B3"/>
                </a:solidFill>
              </a:rPr>
              <a:t> Méthode</a:t>
            </a:r>
          </a:p>
          <a:p>
            <a:pPr marL="361950" lvl="1" indent="0">
              <a:buNone/>
            </a:pPr>
            <a:r>
              <a:rPr lang="fr-FR" sz="1600" dirty="0"/>
              <a:t>itérative ou chaque itération est validée par le </a:t>
            </a:r>
            <a:r>
              <a:rPr lang="fr-FR" sz="1600" b="1" dirty="0">
                <a:solidFill>
                  <a:srgbClr val="0865A3"/>
                </a:solidFill>
              </a:rPr>
              <a:t>CLIENT</a:t>
            </a:r>
            <a:endParaRPr lang="fr-FR" sz="1600" dirty="0">
              <a:solidFill>
                <a:srgbClr val="0865A3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3057755" y="2732717"/>
            <a:ext cx="4864607" cy="3228646"/>
            <a:chOff x="2987824" y="2418043"/>
            <a:chExt cx="5737995" cy="3963285"/>
          </a:xfrm>
        </p:grpSpPr>
        <p:grpSp>
          <p:nvGrpSpPr>
            <p:cNvPr id="8" name="Groupe 7"/>
            <p:cNvGrpSpPr/>
            <p:nvPr/>
          </p:nvGrpSpPr>
          <p:grpSpPr>
            <a:xfrm>
              <a:off x="2987824" y="2418043"/>
              <a:ext cx="5737995" cy="3963285"/>
              <a:chOff x="2987824" y="2418043"/>
              <a:chExt cx="5737995" cy="3963285"/>
            </a:xfrm>
          </p:grpSpPr>
          <p:pic>
            <p:nvPicPr>
              <p:cNvPr id="10" name="Picture 2" descr="http://www.capgemini.com/sites/default/files/technology-blog/files/2011/05/Grafx-Scrum-Sprint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7824" y="2418043"/>
                <a:ext cx="5737995" cy="39632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1419" y="6171778"/>
                <a:ext cx="914400" cy="209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2530891"/>
              <a:ext cx="318691" cy="211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502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32000" y="1180685"/>
            <a:ext cx="6779775" cy="706637"/>
          </a:xfrm>
        </p:spPr>
        <p:txBody>
          <a:bodyPr anchor="t">
            <a:normAutofit fontScale="90000"/>
          </a:bodyPr>
          <a:lstStyle/>
          <a:p>
            <a:r>
              <a:rPr lang="fr-FR" b="0" dirty="0">
                <a:solidFill>
                  <a:schemeClr val="bg1"/>
                </a:solidFill>
              </a:rPr>
              <a:t>La Conduite de Projet</a:t>
            </a:r>
            <a:br>
              <a:rPr lang="fr-FR" b="0" dirty="0"/>
            </a:br>
            <a:r>
              <a:rPr lang="fr-FR" dirty="0"/>
              <a:t>L’Agilité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3314701" y="6471960"/>
            <a:ext cx="2228850" cy="260751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LA CONDUITE DE PROJET</a:t>
            </a:r>
          </a:p>
        </p:txBody>
      </p:sp>
      <p:sp>
        <p:nvSpPr>
          <p:cNvPr id="13" name="Espace réservé du contenu 1"/>
          <p:cNvSpPr>
            <a:spLocks noGrp="1"/>
          </p:cNvSpPr>
          <p:nvPr>
            <p:ph idx="1"/>
          </p:nvPr>
        </p:nvSpPr>
        <p:spPr>
          <a:xfrm>
            <a:off x="2333625" y="2075096"/>
            <a:ext cx="6422669" cy="638843"/>
          </a:xfrm>
        </p:spPr>
        <p:txBody>
          <a:bodyPr/>
          <a:lstStyle/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sz="1800" b="1" dirty="0">
                <a:solidFill>
                  <a:srgbClr val="AAB0B3"/>
                </a:solidFill>
              </a:rPr>
              <a:t> Méthode</a:t>
            </a:r>
          </a:p>
          <a:p>
            <a:pPr marL="361950" lvl="1" indent="0">
              <a:buNone/>
            </a:pPr>
            <a:r>
              <a:rPr lang="fr-FR" sz="1600" dirty="0"/>
              <a:t>basée sur l’intégration </a:t>
            </a:r>
            <a:r>
              <a:rPr lang="fr-FR" sz="1600" b="1" dirty="0">
                <a:solidFill>
                  <a:srgbClr val="0865A3"/>
                </a:solidFill>
              </a:rPr>
              <a:t>CONTINUE</a:t>
            </a:r>
            <a:endParaRPr lang="fr-FR" sz="1600" dirty="0">
              <a:solidFill>
                <a:srgbClr val="0865A3"/>
              </a:solidFill>
            </a:endParaRPr>
          </a:p>
        </p:txBody>
      </p:sp>
      <p:pic>
        <p:nvPicPr>
          <p:cNvPr id="12" name="Picture 2" descr="http://farm1.static.flickr.com/172/366748612_17277d3640_z.jpg?zz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048" y="2901713"/>
            <a:ext cx="4927678" cy="3279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514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32000" y="1180685"/>
            <a:ext cx="6779775" cy="706637"/>
          </a:xfrm>
        </p:spPr>
        <p:txBody>
          <a:bodyPr anchor="t">
            <a:normAutofit fontScale="90000"/>
          </a:bodyPr>
          <a:lstStyle/>
          <a:p>
            <a:r>
              <a:rPr lang="fr-FR" b="0" dirty="0">
                <a:solidFill>
                  <a:schemeClr val="bg1"/>
                </a:solidFill>
              </a:rPr>
              <a:t>La Conduite de Projet</a:t>
            </a:r>
            <a:br>
              <a:rPr lang="fr-FR" b="0" dirty="0"/>
            </a:br>
            <a:r>
              <a:rPr lang="fr-FR" dirty="0"/>
              <a:t>L’Agilité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3314701" y="6471960"/>
            <a:ext cx="2228850" cy="260751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LA CONDUITE DE PROJET</a:t>
            </a:r>
          </a:p>
        </p:txBody>
      </p:sp>
      <p:sp>
        <p:nvSpPr>
          <p:cNvPr id="13" name="Espace réservé du contenu 1"/>
          <p:cNvSpPr>
            <a:spLocks noGrp="1"/>
          </p:cNvSpPr>
          <p:nvPr>
            <p:ph idx="1"/>
          </p:nvPr>
        </p:nvSpPr>
        <p:spPr>
          <a:xfrm>
            <a:off x="2333625" y="2075096"/>
            <a:ext cx="6422669" cy="638843"/>
          </a:xfrm>
        </p:spPr>
        <p:txBody>
          <a:bodyPr/>
          <a:lstStyle/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sz="1800" b="1" dirty="0">
                <a:solidFill>
                  <a:srgbClr val="AAB0B3"/>
                </a:solidFill>
              </a:rPr>
              <a:t> Méthode</a:t>
            </a:r>
          </a:p>
          <a:p>
            <a:pPr marL="361950" lvl="1" indent="0">
              <a:buNone/>
            </a:pPr>
            <a:r>
              <a:rPr lang="fr-FR" sz="1600" dirty="0"/>
              <a:t>basée sur le management</a:t>
            </a:r>
            <a:r>
              <a:rPr lang="fr-FR" sz="1600" b="1" dirty="0">
                <a:solidFill>
                  <a:srgbClr val="EB6E27"/>
                </a:solidFill>
              </a:rPr>
              <a:t> </a:t>
            </a:r>
            <a:r>
              <a:rPr lang="fr-FR" sz="1600" b="1" dirty="0">
                <a:solidFill>
                  <a:srgbClr val="0865A3"/>
                </a:solidFill>
              </a:rPr>
              <a:t>VISUEL</a:t>
            </a:r>
            <a:endParaRPr lang="fr-FR" sz="1600" dirty="0">
              <a:solidFill>
                <a:srgbClr val="0865A3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887" y="2017753"/>
            <a:ext cx="3233732" cy="242529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04" y="2713939"/>
            <a:ext cx="2857500" cy="2200275"/>
          </a:xfrm>
          <a:prstGeom prst="rect">
            <a:avLst/>
          </a:prstGeom>
        </p:spPr>
      </p:pic>
      <p:sp>
        <p:nvSpPr>
          <p:cNvPr id="10" name="Espace réservé du contenu 1"/>
          <p:cNvSpPr txBox="1">
            <a:spLocks/>
          </p:cNvSpPr>
          <p:nvPr/>
        </p:nvSpPr>
        <p:spPr>
          <a:xfrm>
            <a:off x="2232000" y="5233635"/>
            <a:ext cx="6422669" cy="638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rgbClr val="4A5662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963" indent="-179388" algn="l" defTabSz="631825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DE642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sz="1800" b="1" dirty="0">
                <a:solidFill>
                  <a:srgbClr val="AAB0B3"/>
                </a:solidFill>
              </a:rPr>
              <a:t> Méthode</a:t>
            </a:r>
          </a:p>
          <a:p>
            <a:pPr marL="361950" lvl="1" indent="0">
              <a:buFontTx/>
              <a:buNone/>
            </a:pPr>
            <a:r>
              <a:rPr lang="fr-FR" sz="1600" b="1" dirty="0">
                <a:solidFill>
                  <a:srgbClr val="0865A3"/>
                </a:solidFill>
              </a:rPr>
              <a:t>ADAPTE </a:t>
            </a:r>
            <a:r>
              <a:rPr lang="fr-FR" sz="1600" dirty="0"/>
              <a:t>à son équipe et ses besoins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547" y="4630826"/>
            <a:ext cx="2700122" cy="151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2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contenu 4"/>
          <p:cNvSpPr txBox="1">
            <a:spLocks noGrp="1"/>
          </p:cNvSpPr>
          <p:nvPr>
            <p:ph idx="1"/>
          </p:nvPr>
        </p:nvSpPr>
        <p:spPr>
          <a:xfrm>
            <a:off x="2232000" y="2097040"/>
            <a:ext cx="6779774" cy="36471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61950" indent="-361950">
              <a:spcBef>
                <a:spcPts val="2500"/>
              </a:spcBef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b="1" dirty="0">
                <a:solidFill>
                  <a:srgbClr val="AAB0B3"/>
                </a:solidFill>
              </a:rPr>
              <a:t>LES CENTRES DE SERVICES</a:t>
            </a:r>
          </a:p>
          <a:p>
            <a:pPr marL="361950" indent="-361950">
              <a:spcBef>
                <a:spcPts val="2500"/>
              </a:spcBef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dirty="0">
                <a:solidFill>
                  <a:srgbClr val="AAB0B3"/>
                </a:solidFill>
              </a:rPr>
              <a:t>POURQUOI LA CONDUITE DE PROJET ET ROLE DU CHEF DE PROJET?</a:t>
            </a:r>
            <a:endParaRPr lang="fr-FR" b="1" dirty="0">
              <a:solidFill>
                <a:srgbClr val="AAB0B3"/>
              </a:solidFill>
            </a:endParaRPr>
          </a:p>
          <a:p>
            <a:pPr marL="361950" indent="-361950">
              <a:spcBef>
                <a:spcPts val="2500"/>
              </a:spcBef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b="1" dirty="0">
                <a:solidFill>
                  <a:srgbClr val="AAB0B3"/>
                </a:solidFill>
              </a:rPr>
              <a:t>LE DEVELOPPEMENT LOGICIEL</a:t>
            </a:r>
          </a:p>
          <a:p>
            <a:pPr marL="361950" indent="-361950">
              <a:spcBef>
                <a:spcPts val="2500"/>
              </a:spcBef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b="1" dirty="0">
                <a:solidFill>
                  <a:srgbClr val="AAB0B3"/>
                </a:solidFill>
              </a:rPr>
              <a:t>L’AGILITE</a:t>
            </a:r>
          </a:p>
          <a:p>
            <a:pPr marL="361950" indent="-361950">
              <a:spcBef>
                <a:spcPts val="2500"/>
              </a:spcBef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dirty="0">
                <a:solidFill>
                  <a:srgbClr val="AAB0B3"/>
                </a:solidFill>
              </a:rPr>
              <a:t>LE CYCLE EN V</a:t>
            </a:r>
          </a:p>
          <a:p>
            <a:pPr marL="361950" indent="-361950">
              <a:spcBef>
                <a:spcPts val="2500"/>
              </a:spcBef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b="1" dirty="0">
                <a:solidFill>
                  <a:srgbClr val="AAB0B3"/>
                </a:solidFill>
              </a:rPr>
              <a:t>POURQUOI PLUSIEURES METHODES?</a:t>
            </a:r>
          </a:p>
          <a:p>
            <a:pPr marL="361950" indent="-361950">
              <a:spcBef>
                <a:spcPts val="2500"/>
              </a:spcBef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dirty="0">
                <a:solidFill>
                  <a:srgbClr val="AAB0B3"/>
                </a:solidFill>
              </a:rPr>
              <a:t>QUESTIONS</a:t>
            </a:r>
            <a:endParaRPr lang="fr-FR" b="1" dirty="0">
              <a:solidFill>
                <a:srgbClr val="AAB0B3"/>
              </a:solidFill>
            </a:endParaRPr>
          </a:p>
        </p:txBody>
      </p:sp>
      <p:sp>
        <p:nvSpPr>
          <p:cNvPr id="6" name="Espace réservé du pied de page 5"/>
          <p:cNvSpPr>
            <a:spLocks noGrp="1" noChangeArrowheads="1"/>
          </p:cNvSpPr>
          <p:nvPr>
            <p:ph type="ftr" sz="quarter" idx="4294967295"/>
          </p:nvPr>
        </p:nvSpPr>
        <p:spPr bwMode="gray">
          <a:xfrm>
            <a:off x="3312000" y="6471960"/>
            <a:ext cx="2228850" cy="260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1" eaLnBrk="0" hangingPunct="0">
              <a:spcBef>
                <a:spcPct val="0"/>
              </a:spcBef>
              <a:buClrTx/>
              <a:buSzTx/>
              <a:buFontTx/>
              <a:buNone/>
              <a:defRPr sz="800" smtClean="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 altLang="de-DE" dirty="0"/>
              <a:t>LA CONDUITE DE PROJET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2231999" y="2498290"/>
            <a:ext cx="5102251" cy="1"/>
          </a:xfrm>
          <a:prstGeom prst="line">
            <a:avLst/>
          </a:prstGeom>
          <a:ln w="12700">
            <a:solidFill>
              <a:srgbClr val="AAB0B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2231999" y="3641291"/>
            <a:ext cx="5102251" cy="1"/>
          </a:xfrm>
          <a:prstGeom prst="line">
            <a:avLst/>
          </a:prstGeom>
          <a:ln w="12700">
            <a:solidFill>
              <a:srgbClr val="AAB0B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2231999" y="3041215"/>
            <a:ext cx="5102251" cy="1"/>
          </a:xfrm>
          <a:prstGeom prst="line">
            <a:avLst/>
          </a:prstGeom>
          <a:ln w="12700">
            <a:solidFill>
              <a:srgbClr val="AAB0B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2231999" y="4174689"/>
            <a:ext cx="5102251" cy="1"/>
          </a:xfrm>
          <a:prstGeom prst="line">
            <a:avLst/>
          </a:prstGeom>
          <a:ln w="12700">
            <a:solidFill>
              <a:srgbClr val="AAB0B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2231997" y="4711269"/>
            <a:ext cx="5102251" cy="1"/>
          </a:xfrm>
          <a:prstGeom prst="line">
            <a:avLst/>
          </a:prstGeom>
          <a:ln w="12700">
            <a:solidFill>
              <a:srgbClr val="AAB0B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2231998" y="5343902"/>
            <a:ext cx="5102251" cy="1"/>
          </a:xfrm>
          <a:prstGeom prst="line">
            <a:avLst/>
          </a:prstGeom>
          <a:ln w="12700">
            <a:solidFill>
              <a:srgbClr val="AAB0B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dirty="0">
                <a:solidFill>
                  <a:schemeClr val="bg1">
                    <a:lumMod val="75000"/>
                  </a:schemeClr>
                </a:solidFill>
              </a:rPr>
              <a:t>Le Développement Logiciel</a:t>
            </a:r>
          </a:p>
        </p:txBody>
      </p:sp>
      <p:sp>
        <p:nvSpPr>
          <p:cNvPr id="6" name="Sous-titre 5"/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sz="2200" b="1" dirty="0">
                <a:solidFill>
                  <a:schemeClr val="bg1">
                    <a:lumMod val="75000"/>
                  </a:schemeClr>
                </a:solidFill>
                <a:ea typeface="+mj-ea"/>
                <a:cs typeface="Helvetica"/>
              </a:rPr>
              <a:t>L’agilité</a:t>
            </a: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ea typeface="+mj-ea"/>
                <a:cs typeface="Helvetica"/>
              </a:rPr>
              <a:t> et </a:t>
            </a:r>
            <a:r>
              <a:rPr lang="fr-FR" sz="2600" b="1" dirty="0">
                <a:solidFill>
                  <a:schemeClr val="bg1"/>
                </a:solidFill>
                <a:ea typeface="+mj-ea"/>
                <a:cs typeface="Helvetica"/>
              </a:rPr>
              <a:t>Le cycle en V</a:t>
            </a:r>
          </a:p>
        </p:txBody>
      </p:sp>
    </p:spTree>
    <p:extLst>
      <p:ext uri="{BB962C8B-B14F-4D97-AF65-F5344CB8AC3E}">
        <p14:creationId xmlns:p14="http://schemas.microsoft.com/office/powerpoint/2010/main" val="1148242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09549"/>
            <a:ext cx="2020711" cy="43864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32000" y="1180685"/>
            <a:ext cx="6779775" cy="706637"/>
          </a:xfrm>
        </p:spPr>
        <p:txBody>
          <a:bodyPr anchor="t">
            <a:normAutofit fontScale="90000"/>
          </a:bodyPr>
          <a:lstStyle/>
          <a:p>
            <a:r>
              <a:rPr lang="fr-FR" b="0" dirty="0">
                <a:solidFill>
                  <a:schemeClr val="bg1"/>
                </a:solidFill>
              </a:rPr>
              <a:t>La Conduite de Projet</a:t>
            </a:r>
            <a:br>
              <a:rPr lang="fr-FR" b="0" dirty="0"/>
            </a:br>
            <a:r>
              <a:rPr lang="fr-FR" dirty="0"/>
              <a:t>Le Cycle en V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3314701" y="6471960"/>
            <a:ext cx="2228850" cy="260751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LA CONDUITE DE PROJET</a:t>
            </a:r>
          </a:p>
        </p:txBody>
      </p:sp>
      <p:sp>
        <p:nvSpPr>
          <p:cNvPr id="13" name="Espace réservé du contenu 1"/>
          <p:cNvSpPr>
            <a:spLocks noGrp="1"/>
          </p:cNvSpPr>
          <p:nvPr>
            <p:ph idx="1"/>
          </p:nvPr>
        </p:nvSpPr>
        <p:spPr>
          <a:xfrm>
            <a:off x="1961933" y="2009261"/>
            <a:ext cx="7121525" cy="638843"/>
          </a:xfrm>
        </p:spPr>
        <p:txBody>
          <a:bodyPr/>
          <a:lstStyle/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sz="1800" b="1" dirty="0">
                <a:solidFill>
                  <a:srgbClr val="AAB0B3"/>
                </a:solidFill>
              </a:rPr>
              <a:t> Méthode</a:t>
            </a:r>
          </a:p>
          <a:p>
            <a:pPr marL="361950" lvl="1" indent="0">
              <a:buNone/>
            </a:pPr>
            <a:r>
              <a:rPr lang="fr-FR" sz="1600" dirty="0"/>
              <a:t>Généralement basée sur une norme de </a:t>
            </a:r>
            <a:r>
              <a:rPr lang="fr-FR" sz="1600" b="1" dirty="0">
                <a:solidFill>
                  <a:srgbClr val="0865A3"/>
                </a:solidFill>
              </a:rPr>
              <a:t>CERTIFICATION</a:t>
            </a:r>
            <a:r>
              <a:rPr lang="fr-FR" sz="1600" b="1" dirty="0">
                <a:solidFill>
                  <a:srgbClr val="EB6E27"/>
                </a:solidFill>
              </a:rPr>
              <a:t> </a:t>
            </a:r>
            <a:r>
              <a:rPr lang="fr-FR" sz="1600" dirty="0"/>
              <a:t>(DO178B, EN50128, …)</a:t>
            </a:r>
          </a:p>
        </p:txBody>
      </p:sp>
      <p:grpSp>
        <p:nvGrpSpPr>
          <p:cNvPr id="7" name="Groupe 73"/>
          <p:cNvGrpSpPr>
            <a:grpSpLocks/>
          </p:cNvGrpSpPr>
          <p:nvPr/>
        </p:nvGrpSpPr>
        <p:grpSpPr bwMode="auto">
          <a:xfrm>
            <a:off x="1199933" y="2565965"/>
            <a:ext cx="5256212" cy="2147888"/>
            <a:chOff x="975" y="1071"/>
            <a:chExt cx="3311" cy="1353"/>
          </a:xfrm>
        </p:grpSpPr>
        <p:sp>
          <p:nvSpPr>
            <p:cNvPr id="8" name="Trait 74"/>
            <p:cNvSpPr>
              <a:spLocks noChangeShapeType="1"/>
            </p:cNvSpPr>
            <p:nvPr/>
          </p:nvSpPr>
          <p:spPr bwMode="auto">
            <a:xfrm flipH="1">
              <a:off x="2608" y="1071"/>
              <a:ext cx="1678" cy="135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" name="Trait 75"/>
            <p:cNvSpPr>
              <a:spLocks noChangeShapeType="1"/>
            </p:cNvSpPr>
            <p:nvPr/>
          </p:nvSpPr>
          <p:spPr bwMode="auto">
            <a:xfrm>
              <a:off x="975" y="1071"/>
              <a:ext cx="1426" cy="1346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10" name="Groupe 77"/>
          <p:cNvGrpSpPr>
            <a:grpSpLocks/>
          </p:cNvGrpSpPr>
          <p:nvPr/>
        </p:nvGrpSpPr>
        <p:grpSpPr bwMode="auto">
          <a:xfrm>
            <a:off x="190283" y="2697728"/>
            <a:ext cx="6913562" cy="2374900"/>
            <a:chOff x="113" y="1162"/>
            <a:chExt cx="4355" cy="1496"/>
          </a:xfrm>
        </p:grpSpPr>
        <p:sp>
          <p:nvSpPr>
            <p:cNvPr id="11" name="Rectangle 78"/>
            <p:cNvSpPr>
              <a:spLocks noChangeArrowheads="1"/>
            </p:cNvSpPr>
            <p:nvPr/>
          </p:nvSpPr>
          <p:spPr bwMode="auto">
            <a:xfrm>
              <a:off x="113" y="1162"/>
              <a:ext cx="681" cy="179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fr-FR" sz="1200" b="0">
                  <a:solidFill>
                    <a:srgbClr val="000000"/>
                  </a:solidFill>
                  <a:latin typeface="Arial" pitchFamily="34" charset="0"/>
                </a:rPr>
                <a:t>Spécification</a:t>
              </a:r>
            </a:p>
          </p:txBody>
        </p:sp>
        <p:sp>
          <p:nvSpPr>
            <p:cNvPr id="12" name="Rectangle 79"/>
            <p:cNvSpPr>
              <a:spLocks noChangeArrowheads="1"/>
            </p:cNvSpPr>
            <p:nvPr/>
          </p:nvSpPr>
          <p:spPr bwMode="auto">
            <a:xfrm>
              <a:off x="654" y="1525"/>
              <a:ext cx="639" cy="294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rgbClr val="3333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fr-FR" sz="1200" b="0">
                  <a:solidFill>
                    <a:srgbClr val="000000"/>
                  </a:solidFill>
                  <a:latin typeface="Arial" pitchFamily="34" charset="0"/>
                </a:rPr>
                <a:t>Conception</a:t>
              </a:r>
            </a:p>
            <a:p>
              <a:pPr algn="ctr"/>
              <a:r>
                <a:rPr lang="fr-FR" sz="1200" b="0">
                  <a:solidFill>
                    <a:srgbClr val="000000"/>
                  </a:solidFill>
                  <a:latin typeface="Arial" pitchFamily="34" charset="0"/>
                </a:rPr>
                <a:t>préliminaire</a:t>
              </a:r>
            </a:p>
          </p:txBody>
        </p:sp>
        <p:sp>
          <p:nvSpPr>
            <p:cNvPr id="14" name="Rectangle 80"/>
            <p:cNvSpPr>
              <a:spLocks noChangeArrowheads="1"/>
            </p:cNvSpPr>
            <p:nvPr/>
          </p:nvSpPr>
          <p:spPr bwMode="auto">
            <a:xfrm>
              <a:off x="1229" y="2024"/>
              <a:ext cx="608" cy="294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fr-FR" sz="1200" b="0">
                  <a:solidFill>
                    <a:srgbClr val="000000"/>
                  </a:solidFill>
                  <a:latin typeface="Arial" pitchFamily="34" charset="0"/>
                </a:rPr>
                <a:t>Conception</a:t>
              </a:r>
            </a:p>
            <a:p>
              <a:pPr algn="ctr"/>
              <a:r>
                <a:rPr lang="fr-FR" sz="1200" b="0">
                  <a:solidFill>
                    <a:srgbClr val="000000"/>
                  </a:solidFill>
                  <a:latin typeface="Arial" pitchFamily="34" charset="0"/>
                </a:rPr>
                <a:t>détaillée</a:t>
              </a:r>
            </a:p>
          </p:txBody>
        </p:sp>
        <p:sp>
          <p:nvSpPr>
            <p:cNvPr id="15" name="Rectangle 81"/>
            <p:cNvSpPr>
              <a:spLocks noChangeArrowheads="1"/>
            </p:cNvSpPr>
            <p:nvPr/>
          </p:nvSpPr>
          <p:spPr bwMode="auto">
            <a:xfrm>
              <a:off x="1973" y="2478"/>
              <a:ext cx="620" cy="1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fr-FR" sz="1200" b="0">
                  <a:solidFill>
                    <a:srgbClr val="000000"/>
                  </a:solidFill>
                  <a:latin typeface="Arial" pitchFamily="34" charset="0"/>
                </a:rPr>
                <a:t>Codage</a:t>
              </a:r>
            </a:p>
          </p:txBody>
        </p:sp>
        <p:sp>
          <p:nvSpPr>
            <p:cNvPr id="16" name="Rectangle 82"/>
            <p:cNvSpPr>
              <a:spLocks noChangeArrowheads="1"/>
            </p:cNvSpPr>
            <p:nvPr/>
          </p:nvSpPr>
          <p:spPr bwMode="auto">
            <a:xfrm>
              <a:off x="2744" y="2069"/>
              <a:ext cx="635" cy="294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fr-FR" sz="1200" b="0">
                  <a:solidFill>
                    <a:srgbClr val="000000"/>
                  </a:solidFill>
                  <a:latin typeface="Arial" pitchFamily="34" charset="0"/>
                </a:rPr>
                <a:t>Tests</a:t>
              </a:r>
            </a:p>
            <a:p>
              <a:pPr algn="ctr"/>
              <a:r>
                <a:rPr lang="fr-FR" sz="1200" b="0">
                  <a:solidFill>
                    <a:srgbClr val="000000"/>
                  </a:solidFill>
                  <a:latin typeface="Arial" pitchFamily="34" charset="0"/>
                </a:rPr>
                <a:t>unitaires</a:t>
              </a:r>
            </a:p>
          </p:txBody>
        </p:sp>
        <p:sp>
          <p:nvSpPr>
            <p:cNvPr id="17" name="Rectangle 83"/>
            <p:cNvSpPr>
              <a:spLocks noChangeArrowheads="1"/>
            </p:cNvSpPr>
            <p:nvPr/>
          </p:nvSpPr>
          <p:spPr bwMode="auto">
            <a:xfrm>
              <a:off x="3198" y="1525"/>
              <a:ext cx="635" cy="293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fr-FR" sz="1200" b="0">
                  <a:solidFill>
                    <a:srgbClr val="000000"/>
                  </a:solidFill>
                  <a:latin typeface="Arial" pitchFamily="34" charset="0"/>
                </a:rPr>
                <a:t>Tests</a:t>
              </a:r>
            </a:p>
            <a:p>
              <a:pPr algn="ctr"/>
              <a:r>
                <a:rPr lang="fr-FR" sz="1200" b="0">
                  <a:solidFill>
                    <a:srgbClr val="000000"/>
                  </a:solidFill>
                  <a:latin typeface="Arial" pitchFamily="34" charset="0"/>
                </a:rPr>
                <a:t>intégration</a:t>
              </a:r>
            </a:p>
          </p:txBody>
        </p:sp>
        <p:sp>
          <p:nvSpPr>
            <p:cNvPr id="18" name="Rectangle 84"/>
            <p:cNvSpPr>
              <a:spLocks noChangeArrowheads="1"/>
            </p:cNvSpPr>
            <p:nvPr/>
          </p:nvSpPr>
          <p:spPr bwMode="auto">
            <a:xfrm>
              <a:off x="3833" y="1207"/>
              <a:ext cx="635" cy="294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fr-FR" sz="1200" b="0">
                  <a:solidFill>
                    <a:srgbClr val="000000"/>
                  </a:solidFill>
                  <a:latin typeface="Arial" pitchFamily="34" charset="0"/>
                </a:rPr>
                <a:t>Tests validation</a:t>
              </a: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190283" y="2986653"/>
            <a:ext cx="6913562" cy="3368391"/>
            <a:chOff x="131763" y="2774518"/>
            <a:chExt cx="6913562" cy="3368391"/>
          </a:xfrm>
        </p:grpSpPr>
        <p:sp>
          <p:nvSpPr>
            <p:cNvPr id="20" name="Rectangle 86"/>
            <p:cNvSpPr>
              <a:spLocks noChangeArrowheads="1"/>
            </p:cNvSpPr>
            <p:nvPr/>
          </p:nvSpPr>
          <p:spPr bwMode="auto">
            <a:xfrm>
              <a:off x="3053235" y="5284071"/>
              <a:ext cx="2813557" cy="858838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/>
            <a:p>
              <a:r>
                <a:rPr lang="fr-FR" sz="1000" dirty="0">
                  <a:solidFill>
                    <a:schemeClr val="bg1"/>
                  </a:solidFill>
                  <a:latin typeface="Arial" pitchFamily="34" charset="0"/>
                </a:rPr>
                <a:t>Activités de vérification</a:t>
              </a:r>
            </a:p>
            <a:p>
              <a:r>
                <a:rPr lang="fr-FR" sz="1000" b="0" dirty="0">
                  <a:solidFill>
                    <a:schemeClr val="bg1"/>
                  </a:solidFill>
                  <a:latin typeface="Arial" pitchFamily="34" charset="0"/>
                </a:rPr>
                <a:t>- Tests</a:t>
              </a:r>
            </a:p>
            <a:p>
              <a:r>
                <a:rPr lang="fr-FR" sz="1000" b="0" dirty="0">
                  <a:solidFill>
                    <a:schemeClr val="bg1"/>
                  </a:solidFill>
                  <a:latin typeface="Arial" pitchFamily="34" charset="0"/>
                </a:rPr>
                <a:t>- Evaluations (revue par les pairs / inspections)</a:t>
              </a:r>
            </a:p>
            <a:p>
              <a:r>
                <a:rPr lang="fr-FR" sz="1000" b="0" dirty="0">
                  <a:solidFill>
                    <a:schemeClr val="bg1"/>
                  </a:solidFill>
                  <a:latin typeface="Arial" pitchFamily="34" charset="0"/>
                </a:rPr>
                <a:t>- Revues</a:t>
              </a:r>
            </a:p>
            <a:p>
              <a:r>
                <a:rPr lang="fr-FR" sz="1000" b="0" dirty="0">
                  <a:solidFill>
                    <a:schemeClr val="bg1"/>
                  </a:solidFill>
                  <a:latin typeface="Arial" pitchFamily="34" charset="0"/>
                </a:rPr>
                <a:t>- Audits</a:t>
              </a:r>
            </a:p>
          </p:txBody>
        </p:sp>
        <p:sp>
          <p:nvSpPr>
            <p:cNvPr id="21" name="Rectangle 87"/>
            <p:cNvSpPr>
              <a:spLocks noChangeArrowheads="1"/>
            </p:cNvSpPr>
            <p:nvPr/>
          </p:nvSpPr>
          <p:spPr bwMode="auto">
            <a:xfrm>
              <a:off x="3084513" y="4862081"/>
              <a:ext cx="984250" cy="254000"/>
            </a:xfrm>
            <a:prstGeom prst="rect">
              <a:avLst/>
            </a:prstGeom>
            <a:solidFill>
              <a:srgbClr val="3333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fr-FR" sz="1000" b="0">
                  <a:solidFill>
                    <a:schemeClr val="bg1"/>
                  </a:solidFill>
                  <a:latin typeface="Arial" pitchFamily="34" charset="0"/>
                </a:rPr>
                <a:t>Evaluations</a:t>
              </a:r>
            </a:p>
          </p:txBody>
        </p:sp>
        <p:sp>
          <p:nvSpPr>
            <p:cNvPr id="22" name="Rectangle 88"/>
            <p:cNvSpPr>
              <a:spLocks noChangeArrowheads="1"/>
            </p:cNvSpPr>
            <p:nvPr/>
          </p:nvSpPr>
          <p:spPr bwMode="auto">
            <a:xfrm>
              <a:off x="4308475" y="4363606"/>
              <a:ext cx="1008062" cy="254000"/>
            </a:xfrm>
            <a:prstGeom prst="rect">
              <a:avLst/>
            </a:prstGeom>
            <a:solidFill>
              <a:srgbClr val="3333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fr-FR" sz="1000" b="0">
                  <a:solidFill>
                    <a:schemeClr val="bg1"/>
                  </a:solidFill>
                  <a:latin typeface="Arial" pitchFamily="34" charset="0"/>
                </a:rPr>
                <a:t>Evaluations</a:t>
              </a:r>
            </a:p>
          </p:txBody>
        </p:sp>
        <p:sp>
          <p:nvSpPr>
            <p:cNvPr id="23" name="Rectangle 89"/>
            <p:cNvSpPr>
              <a:spLocks noChangeArrowheads="1"/>
            </p:cNvSpPr>
            <p:nvPr/>
          </p:nvSpPr>
          <p:spPr bwMode="auto">
            <a:xfrm>
              <a:off x="5027613" y="3530168"/>
              <a:ext cx="1009650" cy="254000"/>
            </a:xfrm>
            <a:prstGeom prst="rect">
              <a:avLst/>
            </a:prstGeom>
            <a:solidFill>
              <a:srgbClr val="3333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fr-FR" sz="1000" b="0">
                  <a:solidFill>
                    <a:schemeClr val="bg1"/>
                  </a:solidFill>
                  <a:latin typeface="Arial" pitchFamily="34" charset="0"/>
                </a:rPr>
                <a:t>Evaluations</a:t>
              </a:r>
            </a:p>
          </p:txBody>
        </p:sp>
        <p:sp>
          <p:nvSpPr>
            <p:cNvPr id="24" name="Rectangle 90"/>
            <p:cNvSpPr>
              <a:spLocks noChangeArrowheads="1"/>
            </p:cNvSpPr>
            <p:nvPr/>
          </p:nvSpPr>
          <p:spPr bwMode="auto">
            <a:xfrm>
              <a:off x="6037263" y="3025343"/>
              <a:ext cx="1008062" cy="254000"/>
            </a:xfrm>
            <a:prstGeom prst="rect">
              <a:avLst/>
            </a:prstGeom>
            <a:solidFill>
              <a:srgbClr val="3333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fr-FR" sz="1000" b="0" dirty="0">
                  <a:solidFill>
                    <a:schemeClr val="bg1"/>
                  </a:solidFill>
                  <a:latin typeface="Arial" pitchFamily="34" charset="0"/>
                </a:rPr>
                <a:t>Evaluations</a:t>
              </a:r>
            </a:p>
          </p:txBody>
        </p:sp>
        <p:sp>
          <p:nvSpPr>
            <p:cNvPr id="25" name="Rectangle 91"/>
            <p:cNvSpPr>
              <a:spLocks noChangeArrowheads="1"/>
            </p:cNvSpPr>
            <p:nvPr/>
          </p:nvSpPr>
          <p:spPr bwMode="auto">
            <a:xfrm>
              <a:off x="989013" y="3525406"/>
              <a:ext cx="1016000" cy="254000"/>
            </a:xfrm>
            <a:prstGeom prst="rect">
              <a:avLst/>
            </a:prstGeom>
            <a:solidFill>
              <a:srgbClr val="3333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fr-FR" sz="1000" b="0">
                  <a:solidFill>
                    <a:schemeClr val="bg1"/>
                  </a:solidFill>
                  <a:latin typeface="Arial" pitchFamily="34" charset="0"/>
                </a:rPr>
                <a:t>Evaluations</a:t>
              </a:r>
            </a:p>
          </p:txBody>
        </p:sp>
        <p:sp>
          <p:nvSpPr>
            <p:cNvPr id="26" name="Rectangle 92"/>
            <p:cNvSpPr>
              <a:spLocks noChangeArrowheads="1"/>
            </p:cNvSpPr>
            <p:nvPr/>
          </p:nvSpPr>
          <p:spPr bwMode="auto">
            <a:xfrm>
              <a:off x="131763" y="2774518"/>
              <a:ext cx="1081087" cy="254000"/>
            </a:xfrm>
            <a:prstGeom prst="rect">
              <a:avLst/>
            </a:prstGeom>
            <a:solidFill>
              <a:srgbClr val="333333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fr-FR" sz="1000" b="0" dirty="0">
                  <a:solidFill>
                    <a:schemeClr val="bg1"/>
                  </a:solidFill>
                  <a:latin typeface="Arial" pitchFamily="34" charset="0"/>
                </a:rPr>
                <a:t>Evaluations</a:t>
              </a:r>
            </a:p>
          </p:txBody>
        </p:sp>
        <p:sp>
          <p:nvSpPr>
            <p:cNvPr id="27" name="Rectangle 93"/>
            <p:cNvSpPr>
              <a:spLocks noChangeArrowheads="1"/>
            </p:cNvSpPr>
            <p:nvPr/>
          </p:nvSpPr>
          <p:spPr bwMode="auto">
            <a:xfrm>
              <a:off x="1900238" y="4325506"/>
              <a:ext cx="968375" cy="254000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fr-FR" sz="1000" b="0">
                  <a:solidFill>
                    <a:schemeClr val="bg1"/>
                  </a:solidFill>
                  <a:latin typeface="Arial" pitchFamily="34" charset="0"/>
                </a:rPr>
                <a:t>Evaluations</a:t>
              </a:r>
            </a:p>
          </p:txBody>
        </p:sp>
      </p:grpSp>
      <p:grpSp>
        <p:nvGrpSpPr>
          <p:cNvPr id="28" name="Groupe 130"/>
          <p:cNvGrpSpPr>
            <a:grpSpLocks/>
          </p:cNvGrpSpPr>
          <p:nvPr/>
        </p:nvGrpSpPr>
        <p:grpSpPr bwMode="auto">
          <a:xfrm>
            <a:off x="1414245" y="2586603"/>
            <a:ext cx="4681538" cy="1695450"/>
            <a:chOff x="854" y="1187"/>
            <a:chExt cx="2949" cy="1068"/>
          </a:xfrm>
        </p:grpSpPr>
        <p:sp>
          <p:nvSpPr>
            <p:cNvPr id="29" name="Trait 95"/>
            <p:cNvSpPr>
              <a:spLocks noChangeShapeType="1"/>
            </p:cNvSpPr>
            <p:nvPr/>
          </p:nvSpPr>
          <p:spPr bwMode="auto">
            <a:xfrm>
              <a:off x="900" y="1348"/>
              <a:ext cx="290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0" name="Zone de texte 96"/>
            <p:cNvSpPr txBox="1">
              <a:spLocks noChangeArrowheads="1"/>
            </p:cNvSpPr>
            <p:nvPr/>
          </p:nvSpPr>
          <p:spPr bwMode="auto">
            <a:xfrm>
              <a:off x="1299" y="1575"/>
              <a:ext cx="80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sz="1200" b="0">
                  <a:solidFill>
                    <a:srgbClr val="333333"/>
                  </a:solidFill>
                  <a:latin typeface="Arial" pitchFamily="34" charset="0"/>
                </a:rPr>
                <a:t>pSDD</a:t>
              </a:r>
            </a:p>
          </p:txBody>
        </p:sp>
        <p:sp>
          <p:nvSpPr>
            <p:cNvPr id="31" name="Zone de texte 97"/>
            <p:cNvSpPr txBox="1">
              <a:spLocks noChangeArrowheads="1"/>
            </p:cNvSpPr>
            <p:nvPr/>
          </p:nvSpPr>
          <p:spPr bwMode="auto">
            <a:xfrm>
              <a:off x="1807" y="2082"/>
              <a:ext cx="33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sz="1200" b="0">
                  <a:solidFill>
                    <a:srgbClr val="333333"/>
                  </a:solidFill>
                  <a:latin typeface="Arial" pitchFamily="34" charset="0"/>
                </a:rPr>
                <a:t>SDD</a:t>
              </a:r>
            </a:p>
          </p:txBody>
        </p:sp>
        <p:sp>
          <p:nvSpPr>
            <p:cNvPr id="32" name="Zone de texte 98"/>
            <p:cNvSpPr txBox="1">
              <a:spLocks noChangeArrowheads="1"/>
            </p:cNvSpPr>
            <p:nvPr/>
          </p:nvSpPr>
          <p:spPr bwMode="auto">
            <a:xfrm>
              <a:off x="3235" y="1200"/>
              <a:ext cx="56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sz="1200" b="0">
                  <a:solidFill>
                    <a:srgbClr val="333333"/>
                  </a:solidFill>
                  <a:latin typeface="Arial" pitchFamily="34" charset="0"/>
                </a:rPr>
                <a:t>STD, STR</a:t>
              </a:r>
            </a:p>
          </p:txBody>
        </p:sp>
        <p:sp>
          <p:nvSpPr>
            <p:cNvPr id="33" name="Zone de texte 99"/>
            <p:cNvSpPr txBox="1">
              <a:spLocks noChangeArrowheads="1"/>
            </p:cNvSpPr>
            <p:nvPr/>
          </p:nvSpPr>
          <p:spPr bwMode="auto">
            <a:xfrm>
              <a:off x="854" y="1187"/>
              <a:ext cx="645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sz="1200" b="0">
                  <a:solidFill>
                    <a:srgbClr val="333333"/>
                  </a:solidFill>
                  <a:latin typeface="Arial" pitchFamily="34" charset="0"/>
                </a:rPr>
                <a:t>SRS, IRS</a:t>
              </a:r>
            </a:p>
          </p:txBody>
        </p:sp>
        <p:sp>
          <p:nvSpPr>
            <p:cNvPr id="34" name="Trait 100"/>
            <p:cNvSpPr>
              <a:spLocks noChangeShapeType="1"/>
            </p:cNvSpPr>
            <p:nvPr/>
          </p:nvSpPr>
          <p:spPr bwMode="auto">
            <a:xfrm>
              <a:off x="1353" y="1756"/>
              <a:ext cx="190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5" name="Trait 101"/>
            <p:cNvSpPr>
              <a:spLocks noChangeShapeType="1"/>
            </p:cNvSpPr>
            <p:nvPr/>
          </p:nvSpPr>
          <p:spPr bwMode="auto">
            <a:xfrm>
              <a:off x="1852" y="2255"/>
              <a:ext cx="81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6" name="Groupe 131"/>
          <p:cNvGrpSpPr>
            <a:grpSpLocks/>
          </p:cNvGrpSpPr>
          <p:nvPr/>
        </p:nvGrpSpPr>
        <p:grpSpPr bwMode="auto">
          <a:xfrm>
            <a:off x="520483" y="2897753"/>
            <a:ext cx="8562975" cy="3184525"/>
            <a:chOff x="291" y="1383"/>
            <a:chExt cx="5394" cy="2006"/>
          </a:xfrm>
        </p:grpSpPr>
        <p:sp>
          <p:nvSpPr>
            <p:cNvPr id="37" name="Rectangle 103"/>
            <p:cNvSpPr>
              <a:spLocks noChangeArrowheads="1"/>
            </p:cNvSpPr>
            <p:nvPr/>
          </p:nvSpPr>
          <p:spPr bwMode="auto">
            <a:xfrm rot="-2700000">
              <a:off x="325" y="3046"/>
              <a:ext cx="239" cy="25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8" name="Rectangle 104"/>
            <p:cNvSpPr>
              <a:spLocks noChangeArrowheads="1"/>
            </p:cNvSpPr>
            <p:nvPr/>
          </p:nvSpPr>
          <p:spPr bwMode="auto">
            <a:xfrm rot="-2700000">
              <a:off x="1053" y="3046"/>
              <a:ext cx="239" cy="25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" name="Rectangle 105"/>
            <p:cNvSpPr>
              <a:spLocks noChangeArrowheads="1"/>
            </p:cNvSpPr>
            <p:nvPr/>
          </p:nvSpPr>
          <p:spPr bwMode="auto">
            <a:xfrm rot="-2700000">
              <a:off x="1680" y="3048"/>
              <a:ext cx="239" cy="25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0" name="Rectangle 106"/>
            <p:cNvSpPr>
              <a:spLocks noChangeArrowheads="1"/>
            </p:cNvSpPr>
            <p:nvPr/>
          </p:nvSpPr>
          <p:spPr bwMode="auto">
            <a:xfrm rot="-2700000">
              <a:off x="3677" y="3048"/>
              <a:ext cx="239" cy="25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1" name="Rectangle 107"/>
            <p:cNvSpPr>
              <a:spLocks noChangeArrowheads="1"/>
            </p:cNvSpPr>
            <p:nvPr/>
          </p:nvSpPr>
          <p:spPr bwMode="auto">
            <a:xfrm rot="-2700000">
              <a:off x="4793" y="3048"/>
              <a:ext cx="239" cy="25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" name="Rectangle 109"/>
            <p:cNvSpPr>
              <a:spLocks noChangeArrowheads="1"/>
            </p:cNvSpPr>
            <p:nvPr/>
          </p:nvSpPr>
          <p:spPr bwMode="auto">
            <a:xfrm>
              <a:off x="5163" y="1383"/>
              <a:ext cx="522" cy="409"/>
            </a:xfrm>
            <a:prstGeom prst="rect">
              <a:avLst/>
            </a:prstGeom>
            <a:solidFill>
              <a:srgbClr val="FFFFC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fr-FR" sz="1200" b="0">
                  <a:solidFill>
                    <a:srgbClr val="333333"/>
                  </a:solidFill>
                  <a:latin typeface="Arial" pitchFamily="34" charset="0"/>
                </a:rPr>
                <a:t>Certif.</a:t>
              </a:r>
            </a:p>
            <a:p>
              <a:pPr algn="ctr"/>
              <a:r>
                <a:rPr lang="fr-FR" sz="1200" b="0">
                  <a:solidFill>
                    <a:srgbClr val="333333"/>
                  </a:solidFill>
                  <a:latin typeface="Arial" pitchFamily="34" charset="0"/>
                </a:rPr>
                <a:t>&amp; livraison</a:t>
              </a:r>
            </a:p>
          </p:txBody>
        </p:sp>
        <p:sp>
          <p:nvSpPr>
            <p:cNvPr id="43" name="Trait 110"/>
            <p:cNvSpPr>
              <a:spLocks noChangeShapeType="1"/>
            </p:cNvSpPr>
            <p:nvPr/>
          </p:nvSpPr>
          <p:spPr bwMode="auto">
            <a:xfrm>
              <a:off x="5435" y="1801"/>
              <a:ext cx="0" cy="113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" name="Trait 111"/>
            <p:cNvSpPr>
              <a:spLocks noChangeShapeType="1"/>
            </p:cNvSpPr>
            <p:nvPr/>
          </p:nvSpPr>
          <p:spPr bwMode="auto">
            <a:xfrm>
              <a:off x="4891" y="1529"/>
              <a:ext cx="0" cy="140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" name="Rectangle 112"/>
            <p:cNvSpPr>
              <a:spLocks noChangeArrowheads="1"/>
            </p:cNvSpPr>
            <p:nvPr/>
          </p:nvSpPr>
          <p:spPr bwMode="auto">
            <a:xfrm>
              <a:off x="5262" y="3050"/>
              <a:ext cx="409" cy="294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fr-FR" sz="1200">
                  <a:solidFill>
                    <a:srgbClr val="333333"/>
                  </a:solidFill>
                  <a:latin typeface="Arial" pitchFamily="34" charset="0"/>
                </a:rPr>
                <a:t>Audit,</a:t>
              </a:r>
            </a:p>
            <a:p>
              <a:pPr algn="ctr"/>
              <a:r>
                <a:rPr lang="fr-FR" sz="1200">
                  <a:solidFill>
                    <a:srgbClr val="333333"/>
                  </a:solidFill>
                  <a:latin typeface="Arial" pitchFamily="34" charset="0"/>
                </a:rPr>
                <a:t>Revue</a:t>
              </a:r>
            </a:p>
          </p:txBody>
        </p:sp>
        <p:sp>
          <p:nvSpPr>
            <p:cNvPr id="46" name="Rectangle 113"/>
            <p:cNvSpPr>
              <a:spLocks noChangeArrowheads="1"/>
            </p:cNvSpPr>
            <p:nvPr/>
          </p:nvSpPr>
          <p:spPr bwMode="auto">
            <a:xfrm>
              <a:off x="291" y="3084"/>
              <a:ext cx="311" cy="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fr-FR" sz="1200">
                  <a:solidFill>
                    <a:srgbClr val="333333"/>
                  </a:solidFill>
                  <a:latin typeface="Arial" pitchFamily="34" charset="0"/>
                </a:rPr>
                <a:t>SSR</a:t>
              </a:r>
            </a:p>
          </p:txBody>
        </p:sp>
        <p:sp>
          <p:nvSpPr>
            <p:cNvPr id="47" name="Rectangle 114"/>
            <p:cNvSpPr>
              <a:spLocks noChangeArrowheads="1"/>
            </p:cNvSpPr>
            <p:nvPr/>
          </p:nvSpPr>
          <p:spPr bwMode="auto">
            <a:xfrm>
              <a:off x="1015" y="3084"/>
              <a:ext cx="316" cy="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fr-FR" sz="1200">
                  <a:solidFill>
                    <a:srgbClr val="333333"/>
                  </a:solidFill>
                  <a:latin typeface="Arial" pitchFamily="34" charset="0"/>
                </a:rPr>
                <a:t>PDR</a:t>
              </a:r>
            </a:p>
          </p:txBody>
        </p:sp>
        <p:sp>
          <p:nvSpPr>
            <p:cNvPr id="48" name="Rectangle 115"/>
            <p:cNvSpPr>
              <a:spLocks noChangeArrowheads="1"/>
            </p:cNvSpPr>
            <p:nvPr/>
          </p:nvSpPr>
          <p:spPr bwMode="auto">
            <a:xfrm>
              <a:off x="1640" y="3086"/>
              <a:ext cx="321" cy="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fr-FR" sz="1200">
                  <a:solidFill>
                    <a:srgbClr val="333333"/>
                  </a:solidFill>
                  <a:latin typeface="Arial" pitchFamily="34" charset="0"/>
                </a:rPr>
                <a:t>CDR</a:t>
              </a:r>
            </a:p>
          </p:txBody>
        </p:sp>
        <p:sp>
          <p:nvSpPr>
            <p:cNvPr id="49" name="Rectangle 116"/>
            <p:cNvSpPr>
              <a:spLocks noChangeArrowheads="1"/>
            </p:cNvSpPr>
            <p:nvPr/>
          </p:nvSpPr>
          <p:spPr bwMode="auto">
            <a:xfrm>
              <a:off x="3643" y="3086"/>
              <a:ext cx="311" cy="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fr-FR" sz="1200">
                  <a:solidFill>
                    <a:srgbClr val="333333"/>
                  </a:solidFill>
                  <a:latin typeface="Arial" pitchFamily="34" charset="0"/>
                </a:rPr>
                <a:t>TRR</a:t>
              </a:r>
            </a:p>
          </p:txBody>
        </p:sp>
        <p:sp>
          <p:nvSpPr>
            <p:cNvPr id="51" name="Rectangle 117"/>
            <p:cNvSpPr>
              <a:spLocks noChangeArrowheads="1"/>
            </p:cNvSpPr>
            <p:nvPr/>
          </p:nvSpPr>
          <p:spPr bwMode="auto">
            <a:xfrm>
              <a:off x="4755" y="3086"/>
              <a:ext cx="317" cy="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fr-FR" sz="1200">
                  <a:solidFill>
                    <a:srgbClr val="333333"/>
                  </a:solidFill>
                  <a:latin typeface="Arial" pitchFamily="34" charset="0"/>
                </a:rPr>
                <a:t>FQR</a:t>
              </a:r>
            </a:p>
          </p:txBody>
        </p:sp>
        <p:sp>
          <p:nvSpPr>
            <p:cNvPr id="52" name="Rectangle 119"/>
            <p:cNvSpPr>
              <a:spLocks noChangeArrowheads="1"/>
            </p:cNvSpPr>
            <p:nvPr/>
          </p:nvSpPr>
          <p:spPr bwMode="auto">
            <a:xfrm rot="-2700000">
              <a:off x="4267" y="2952"/>
              <a:ext cx="238" cy="25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3" name="Rectangle 120"/>
            <p:cNvSpPr>
              <a:spLocks noChangeArrowheads="1"/>
            </p:cNvSpPr>
            <p:nvPr/>
          </p:nvSpPr>
          <p:spPr bwMode="auto">
            <a:xfrm>
              <a:off x="4232" y="2990"/>
              <a:ext cx="311" cy="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fr-FR" sz="1200">
                  <a:solidFill>
                    <a:srgbClr val="333333"/>
                  </a:solidFill>
                  <a:latin typeface="Arial" pitchFamily="34" charset="0"/>
                </a:rPr>
                <a:t>FCA</a:t>
              </a:r>
            </a:p>
          </p:txBody>
        </p:sp>
        <p:sp>
          <p:nvSpPr>
            <p:cNvPr id="54" name="Rectangle 122"/>
            <p:cNvSpPr>
              <a:spLocks noChangeArrowheads="1"/>
            </p:cNvSpPr>
            <p:nvPr/>
          </p:nvSpPr>
          <p:spPr bwMode="auto">
            <a:xfrm rot="-2700000">
              <a:off x="4462" y="3139"/>
              <a:ext cx="238" cy="250"/>
            </a:xfrm>
            <a:prstGeom prst="rect">
              <a:avLst/>
            </a:prstGeom>
            <a:solidFill>
              <a:srgbClr val="99CC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5" name="Rectangle 123"/>
            <p:cNvSpPr>
              <a:spLocks noChangeArrowheads="1"/>
            </p:cNvSpPr>
            <p:nvPr/>
          </p:nvSpPr>
          <p:spPr bwMode="auto">
            <a:xfrm>
              <a:off x="4423" y="3177"/>
              <a:ext cx="316" cy="1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fr-FR" sz="1200">
                  <a:solidFill>
                    <a:srgbClr val="333333"/>
                  </a:solidFill>
                  <a:latin typeface="Arial" pitchFamily="34" charset="0"/>
                </a:rPr>
                <a:t>PCA</a:t>
              </a:r>
            </a:p>
          </p:txBody>
        </p:sp>
        <p:sp>
          <p:nvSpPr>
            <p:cNvPr id="56" name="Trait 124"/>
            <p:cNvSpPr>
              <a:spLocks noChangeShapeType="1"/>
            </p:cNvSpPr>
            <p:nvPr/>
          </p:nvSpPr>
          <p:spPr bwMode="auto">
            <a:xfrm flipV="1">
              <a:off x="4528" y="1529"/>
              <a:ext cx="0" cy="140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7" name="Trait 125"/>
            <p:cNvSpPr>
              <a:spLocks noChangeShapeType="1"/>
            </p:cNvSpPr>
            <p:nvPr/>
          </p:nvSpPr>
          <p:spPr bwMode="auto">
            <a:xfrm>
              <a:off x="1807" y="2618"/>
              <a:ext cx="0" cy="31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8" name="Trait 126"/>
            <p:cNvSpPr>
              <a:spLocks noChangeShapeType="1"/>
            </p:cNvSpPr>
            <p:nvPr/>
          </p:nvSpPr>
          <p:spPr bwMode="auto">
            <a:xfrm>
              <a:off x="446" y="1665"/>
              <a:ext cx="0" cy="127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9" name="Trait 127"/>
            <p:cNvSpPr>
              <a:spLocks noChangeShapeType="1"/>
            </p:cNvSpPr>
            <p:nvPr/>
          </p:nvSpPr>
          <p:spPr bwMode="auto">
            <a:xfrm>
              <a:off x="1172" y="2119"/>
              <a:ext cx="0" cy="81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0" name="Trait 128"/>
            <p:cNvSpPr>
              <a:spLocks noChangeShapeType="1"/>
            </p:cNvSpPr>
            <p:nvPr/>
          </p:nvSpPr>
          <p:spPr bwMode="auto">
            <a:xfrm>
              <a:off x="3803" y="2119"/>
              <a:ext cx="0" cy="81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1" name="Trait 129"/>
            <p:cNvSpPr>
              <a:spLocks noChangeShapeType="1"/>
            </p:cNvSpPr>
            <p:nvPr/>
          </p:nvSpPr>
          <p:spPr bwMode="auto">
            <a:xfrm>
              <a:off x="4438" y="1484"/>
              <a:ext cx="72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0525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32000" y="1180685"/>
            <a:ext cx="6779775" cy="706637"/>
          </a:xfrm>
        </p:spPr>
        <p:txBody>
          <a:bodyPr anchor="t">
            <a:normAutofit fontScale="90000"/>
          </a:bodyPr>
          <a:lstStyle/>
          <a:p>
            <a:r>
              <a:rPr lang="fr-FR" b="0" dirty="0">
                <a:solidFill>
                  <a:schemeClr val="bg1"/>
                </a:solidFill>
              </a:rPr>
              <a:t>La Conduite de Projet</a:t>
            </a:r>
            <a:br>
              <a:rPr lang="fr-FR" b="0" dirty="0"/>
            </a:br>
            <a:r>
              <a:rPr lang="fr-FR" dirty="0"/>
              <a:t>Le Cycle en V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3314701" y="6471960"/>
            <a:ext cx="2228850" cy="260751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LA CONDUITE DE PROJET</a:t>
            </a:r>
          </a:p>
        </p:txBody>
      </p:sp>
      <p:sp>
        <p:nvSpPr>
          <p:cNvPr id="13" name="Espace réservé du contenu 1"/>
          <p:cNvSpPr>
            <a:spLocks noGrp="1"/>
          </p:cNvSpPr>
          <p:nvPr>
            <p:ph idx="1"/>
          </p:nvPr>
        </p:nvSpPr>
        <p:spPr>
          <a:xfrm>
            <a:off x="2333625" y="2075096"/>
            <a:ext cx="6422669" cy="638843"/>
          </a:xfrm>
        </p:spPr>
        <p:txBody>
          <a:bodyPr/>
          <a:lstStyle/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sz="1600" b="1" dirty="0">
                <a:solidFill>
                  <a:srgbClr val="AAB0B3"/>
                </a:solidFill>
              </a:rPr>
              <a:t> Méthode</a:t>
            </a:r>
          </a:p>
          <a:p>
            <a:pPr marL="361950" lvl="1" indent="0">
              <a:buNone/>
            </a:pPr>
            <a:r>
              <a:rPr lang="fr-FR" dirty="0"/>
              <a:t>basée sur l’écriture de </a:t>
            </a:r>
            <a:r>
              <a:rPr lang="fr-FR" b="1" dirty="0">
                <a:solidFill>
                  <a:srgbClr val="0865A3"/>
                </a:solidFill>
              </a:rPr>
              <a:t>PLANS</a:t>
            </a:r>
            <a:endParaRPr lang="fr-FR" dirty="0">
              <a:solidFill>
                <a:srgbClr val="0865A3"/>
              </a:solidFill>
            </a:endParaRPr>
          </a:p>
        </p:txBody>
      </p:sp>
      <p:sp>
        <p:nvSpPr>
          <p:cNvPr id="8" name="Espace réservé du contenu 1"/>
          <p:cNvSpPr txBox="1">
            <a:spLocks/>
          </p:cNvSpPr>
          <p:nvPr/>
        </p:nvSpPr>
        <p:spPr>
          <a:xfrm>
            <a:off x="2332216" y="2075097"/>
            <a:ext cx="6422669" cy="40769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rgbClr val="4A5662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963" indent="-179388" algn="l" defTabSz="631825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DE642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en-US" sz="1600" b="1" dirty="0">
                <a:solidFill>
                  <a:srgbClr val="AAB0B3"/>
                </a:solidFill>
              </a:rPr>
              <a:t> 	</a:t>
            </a:r>
          </a:p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endParaRPr lang="fr-FR" b="1" dirty="0">
              <a:solidFill>
                <a:srgbClr val="EB6E27"/>
              </a:solidFill>
            </a:endParaRPr>
          </a:p>
          <a:p>
            <a:pPr marL="361950" lvl="1" indent="0">
              <a:buNone/>
            </a:pPr>
            <a:r>
              <a:rPr lang="fr-FR" dirty="0">
                <a:solidFill>
                  <a:srgbClr val="0865A3"/>
                </a:solidFill>
              </a:rPr>
              <a:t>Plan de management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dirty="0"/>
              <a:t>Activités sur le projet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dirty="0"/>
              <a:t>Que va–t–on faire ?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dirty="0"/>
              <a:t>Pourquoi ?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dirty="0"/>
              <a:t>Normes / bonnes pratiques / Historique / Adaptation de l’existant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dirty="0"/>
              <a:t>Définition des rôles et responsabilités de chacun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dirty="0"/>
              <a:t>Comment ?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dirty="0"/>
              <a:t>Définition des critères d’acceptation,</a:t>
            </a:r>
          </a:p>
          <a:p>
            <a:pPr marL="361950" lvl="1" indent="0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dirty="0">
                <a:solidFill>
                  <a:srgbClr val="0865A3"/>
                </a:solidFill>
              </a:rPr>
              <a:t>Plan de développement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dirty="0"/>
              <a:t>Quelle </a:t>
            </a:r>
            <a:r>
              <a:rPr lang="fr-FR" dirty="0" err="1"/>
              <a:t>Gconf</a:t>
            </a:r>
            <a:r>
              <a:rPr lang="fr-FR" dirty="0"/>
              <a:t>?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dirty="0"/>
              <a:t>Comment gère-t-on les </a:t>
            </a:r>
            <a:r>
              <a:rPr lang="fr-FR" dirty="0" err="1"/>
              <a:t>FTs</a:t>
            </a:r>
            <a:r>
              <a:rPr lang="fr-FR" dirty="0"/>
              <a:t>?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dirty="0"/>
              <a:t>Quels standards sont applicables?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dirty="0"/>
              <a:t>Etc…</a:t>
            </a: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85726" y="3157391"/>
            <a:ext cx="1904010" cy="26143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285750" lvl="1" indent="-285750">
              <a:lnSpc>
                <a:spcPct val="200000"/>
              </a:lnSpc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</a:rPr>
              <a:t>PMA </a:t>
            </a:r>
          </a:p>
          <a:p>
            <a:pPr marL="285750" lvl="1" indent="-285750">
              <a:lnSpc>
                <a:spcPct val="200000"/>
              </a:lnSpc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</a:rPr>
              <a:t>Plan de </a:t>
            </a:r>
            <a:r>
              <a:rPr lang="fr-FR" sz="1600" b="1" dirty="0" err="1">
                <a:solidFill>
                  <a:schemeClr val="bg1"/>
                </a:solidFill>
              </a:rPr>
              <a:t>dev</a:t>
            </a:r>
            <a:endParaRPr lang="fr-FR" sz="1600" b="1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200000"/>
              </a:lnSpc>
              <a:buFontTx/>
              <a:buChar char="-"/>
            </a:pPr>
            <a:r>
              <a:rPr lang="fr-FR" sz="1600" b="1" dirty="0">
                <a:solidFill>
                  <a:schemeClr val="bg1"/>
                </a:solidFill>
              </a:rPr>
              <a:t>Plan de test</a:t>
            </a:r>
          </a:p>
          <a:p>
            <a:pPr marL="0" lvl="1">
              <a:lnSpc>
                <a:spcPct val="200000"/>
              </a:lnSpc>
            </a:pPr>
            <a:endParaRPr lang="fr-F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06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dirty="0">
                <a:solidFill>
                  <a:schemeClr val="bg1">
                    <a:lumMod val="75000"/>
                  </a:schemeClr>
                </a:solidFill>
              </a:rPr>
              <a:t>Le Développement Logiciel</a:t>
            </a:r>
          </a:p>
        </p:txBody>
      </p:sp>
      <p:sp>
        <p:nvSpPr>
          <p:cNvPr id="6" name="Sous-titre 5"/>
          <p:cNvSpPr>
            <a:spLocks noGrp="1"/>
          </p:cNvSpPr>
          <p:nvPr>
            <p:ph type="subTitle" idx="10"/>
          </p:nvPr>
        </p:nvSpPr>
        <p:spPr>
          <a:xfrm>
            <a:off x="828000" y="1770450"/>
            <a:ext cx="5792256" cy="314382"/>
          </a:xfrm>
        </p:spPr>
        <p:txBody>
          <a:bodyPr>
            <a:normAutofit fontScale="77500" lnSpcReduction="20000"/>
          </a:bodyPr>
          <a:lstStyle/>
          <a:p>
            <a:r>
              <a:rPr lang="fr-FR" sz="2600" b="1" dirty="0">
                <a:solidFill>
                  <a:schemeClr val="bg1"/>
                </a:solidFill>
                <a:ea typeface="+mj-ea"/>
                <a:cs typeface="Helvetica"/>
              </a:rPr>
              <a:t>Quelle méthode pour quel type de développement?</a:t>
            </a:r>
          </a:p>
        </p:txBody>
      </p:sp>
    </p:spTree>
    <p:extLst>
      <p:ext uri="{BB962C8B-B14F-4D97-AF65-F5344CB8AC3E}">
        <p14:creationId xmlns:p14="http://schemas.microsoft.com/office/powerpoint/2010/main" val="1097845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1909549"/>
            <a:ext cx="2020711" cy="43864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32000" y="1180685"/>
            <a:ext cx="6779775" cy="706637"/>
          </a:xfrm>
        </p:spPr>
        <p:txBody>
          <a:bodyPr anchor="t">
            <a:normAutofit fontScale="90000"/>
          </a:bodyPr>
          <a:lstStyle/>
          <a:p>
            <a:r>
              <a:rPr lang="fr-FR" b="0" dirty="0">
                <a:solidFill>
                  <a:schemeClr val="bg1"/>
                </a:solidFill>
              </a:rPr>
              <a:t>La Conduite de Projet</a:t>
            </a:r>
            <a:br>
              <a:rPr lang="fr-FR" b="0" dirty="0"/>
            </a:br>
            <a:r>
              <a:rPr lang="fr-FR" b="0" dirty="0"/>
              <a:t>Q</a:t>
            </a:r>
            <a:r>
              <a:rPr lang="fr-FR" dirty="0"/>
              <a:t>uelle méthode utiliser?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3314701" y="6471960"/>
            <a:ext cx="2228850" cy="260751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LA CONDUITE DE PROJET</a:t>
            </a:r>
          </a:p>
        </p:txBody>
      </p:sp>
      <p:sp>
        <p:nvSpPr>
          <p:cNvPr id="12" name="Espace réservé du contenu 1"/>
          <p:cNvSpPr txBox="1">
            <a:spLocks/>
          </p:cNvSpPr>
          <p:nvPr/>
        </p:nvSpPr>
        <p:spPr>
          <a:xfrm>
            <a:off x="5514436" y="2073881"/>
            <a:ext cx="2340788" cy="638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rgbClr val="4A5662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963" indent="-179388" algn="l" defTabSz="631825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DE642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sz="2000" b="1" dirty="0">
                <a:solidFill>
                  <a:srgbClr val="AAB0B3"/>
                </a:solidFill>
              </a:rPr>
              <a:t> L’Agilité</a:t>
            </a:r>
            <a:endParaRPr lang="fr-FR" sz="1800" dirty="0"/>
          </a:p>
        </p:txBody>
      </p:sp>
      <p:pic>
        <p:nvPicPr>
          <p:cNvPr id="14" name="Image 9" descr="ANd9GcS-XAv4QQfPRuUblaQ_FGDlnai0Nu4I8RoDIEvR1XORG4-o5hGkX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00" y="3646667"/>
            <a:ext cx="2350906" cy="578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 13" descr="ANd9GcTODTr4ibpEbrKv-nePib4FGEBROh6wHD4-LcSJ12YZpuJDN8__2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969" y="2625168"/>
            <a:ext cx="1935909" cy="417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 17" descr="ANd9GcRLRjSo5CQBmdWrhEXZdb7Usdl8q3njley3iDPRedJu2ZJPRBoh0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11" y="2410449"/>
            <a:ext cx="1055441" cy="834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http://website.ec-nantes.fr/12jh/logoDCN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27" y="3709245"/>
            <a:ext cx="1603191" cy="36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5" descr="ANd9GcQyQ3d7S7Itv-9zed4UsoDG0V4qKY4thuKj64o7Ocl7WbOFB8c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31" y="5313440"/>
            <a:ext cx="985900" cy="79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" descr="http://www.eurodecision.fr/includes/cms/_contenus/bibliotheque/image/page%20Temoignages-Sncf/logo%20sncf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76" y="4280991"/>
            <a:ext cx="1296092" cy="81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www.laas.fr/images/ISGE/PV/collab/indus/logo_saft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960" y="4599532"/>
            <a:ext cx="740266" cy="111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logo_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231" y="4225421"/>
            <a:ext cx="1879634" cy="571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436" y="2955434"/>
            <a:ext cx="754899" cy="75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7" descr="sf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893" y="4845465"/>
            <a:ext cx="584123" cy="58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0" descr="enm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202" y="3529470"/>
            <a:ext cx="1032276" cy="57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770" y="5249759"/>
            <a:ext cx="1439095" cy="54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1" descr="ft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9" t="6956" r="4504"/>
          <a:stretch>
            <a:fillRect/>
          </a:stretch>
        </p:blipFill>
        <p:spPr bwMode="auto">
          <a:xfrm>
            <a:off x="6601386" y="2687835"/>
            <a:ext cx="779917" cy="87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0" descr="http://upload.wikimedia.org/wikipedia/fr/archive/a/a0/20090113001122!Logo_33_gironde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453" y="2512470"/>
            <a:ext cx="820298" cy="81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Espace réservé du contenu 1"/>
          <p:cNvSpPr>
            <a:spLocks noGrp="1"/>
          </p:cNvSpPr>
          <p:nvPr>
            <p:ph idx="1"/>
          </p:nvPr>
        </p:nvSpPr>
        <p:spPr>
          <a:xfrm>
            <a:off x="1294896" y="2075096"/>
            <a:ext cx="2340788" cy="638843"/>
          </a:xfrm>
        </p:spPr>
        <p:txBody>
          <a:bodyPr/>
          <a:lstStyle/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sz="2000" b="1" dirty="0">
                <a:solidFill>
                  <a:srgbClr val="AAB0B3"/>
                </a:solidFill>
              </a:rPr>
              <a:t> Le Cycle en V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661335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32000" y="1180685"/>
            <a:ext cx="6779775" cy="706637"/>
          </a:xfrm>
        </p:spPr>
        <p:txBody>
          <a:bodyPr anchor="t">
            <a:normAutofit fontScale="90000"/>
          </a:bodyPr>
          <a:lstStyle/>
          <a:p>
            <a:r>
              <a:rPr lang="fr-FR" b="0" dirty="0">
                <a:solidFill>
                  <a:schemeClr val="bg1"/>
                </a:solidFill>
              </a:rPr>
              <a:t>La Conduite de Projet</a:t>
            </a:r>
            <a:br>
              <a:rPr lang="fr-FR" b="0" dirty="0"/>
            </a:br>
            <a:r>
              <a:rPr lang="fr-FR" dirty="0"/>
              <a:t>V ou Agilité : Pourquoi 2 méthodes?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3314701" y="6471960"/>
            <a:ext cx="2228850" cy="260751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LA CONDUITE DE PROJET</a:t>
            </a:r>
          </a:p>
        </p:txBody>
      </p:sp>
      <p:sp>
        <p:nvSpPr>
          <p:cNvPr id="13" name="Espace réservé du contenu 1"/>
          <p:cNvSpPr>
            <a:spLocks noGrp="1"/>
          </p:cNvSpPr>
          <p:nvPr>
            <p:ph idx="1"/>
          </p:nvPr>
        </p:nvSpPr>
        <p:spPr>
          <a:xfrm>
            <a:off x="2333625" y="2075096"/>
            <a:ext cx="6422669" cy="638843"/>
          </a:xfrm>
        </p:spPr>
        <p:txBody>
          <a:bodyPr/>
          <a:lstStyle/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sz="1600" b="1" dirty="0">
                <a:solidFill>
                  <a:srgbClr val="AAB0B3"/>
                </a:solidFill>
              </a:rPr>
              <a:t> </a:t>
            </a:r>
            <a:r>
              <a:rPr lang="fr-FR" sz="2000" b="1" dirty="0">
                <a:solidFill>
                  <a:srgbClr val="AAB0B3"/>
                </a:solidFill>
              </a:rPr>
              <a:t>Contraintes</a:t>
            </a:r>
          </a:p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endParaRPr lang="fr-FR" sz="700" b="1" dirty="0">
              <a:solidFill>
                <a:srgbClr val="EB6E27"/>
              </a:solidFill>
            </a:endParaRPr>
          </a:p>
          <a:p>
            <a:pPr marL="361950" lvl="1" indent="0">
              <a:buNone/>
            </a:pPr>
            <a:r>
              <a:rPr lang="fr-FR" sz="1800" dirty="0">
                <a:solidFill>
                  <a:srgbClr val="0865A3"/>
                </a:solidFill>
              </a:rPr>
              <a:t>Sécuritaire / Contraintes de certification</a:t>
            </a:r>
          </a:p>
          <a:p>
            <a:pPr marL="361950" lvl="1" indent="0">
              <a:spcAft>
                <a:spcPts val="600"/>
              </a:spcAft>
              <a:buClr>
                <a:schemeClr val="accent6"/>
              </a:buClr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800" dirty="0">
                <a:solidFill>
                  <a:srgbClr val="0865A3"/>
                </a:solidFill>
              </a:rPr>
              <a:t>Durée de vie du logiciel</a:t>
            </a:r>
          </a:p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endParaRPr lang="fr-FR" sz="1600" b="1" dirty="0">
              <a:solidFill>
                <a:srgbClr val="AAB0B3"/>
              </a:solidFill>
            </a:endParaRP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120406" y="2713939"/>
            <a:ext cx="1904010" cy="26143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1"/>
            <a:endParaRPr lang="fr-FR" sz="1600" b="1" dirty="0">
              <a:solidFill>
                <a:schemeClr val="bg1"/>
              </a:solidFill>
            </a:endParaRPr>
          </a:p>
          <a:p>
            <a:pPr marL="0" lvl="1"/>
            <a:r>
              <a:rPr lang="fr-FR" sz="1600" b="1" dirty="0">
                <a:solidFill>
                  <a:schemeClr val="bg1"/>
                </a:solidFill>
              </a:rPr>
              <a:t>Culture d’entreprise</a:t>
            </a:r>
          </a:p>
          <a:p>
            <a:pPr marL="0" lvl="1"/>
            <a:endParaRPr lang="fr-FR" sz="1600" b="1" dirty="0">
              <a:solidFill>
                <a:schemeClr val="bg1"/>
              </a:solidFill>
            </a:endParaRPr>
          </a:p>
          <a:p>
            <a:pPr marL="0" lvl="1"/>
            <a:endParaRPr lang="fr-FR" sz="1600" b="1" dirty="0">
              <a:solidFill>
                <a:schemeClr val="bg1"/>
              </a:solidFill>
            </a:endParaRPr>
          </a:p>
          <a:p>
            <a:pPr marL="0" lvl="1"/>
            <a:r>
              <a:rPr lang="fr-FR" sz="1600" b="1" dirty="0">
                <a:solidFill>
                  <a:schemeClr val="bg1"/>
                </a:solidFill>
              </a:rPr>
              <a:t>Conduite du changement</a:t>
            </a:r>
          </a:p>
          <a:p>
            <a:pPr marL="0" lvl="1"/>
            <a:endParaRPr lang="fr-FR" sz="1600" b="1" dirty="0">
              <a:solidFill>
                <a:schemeClr val="bg1"/>
              </a:solidFill>
            </a:endParaRPr>
          </a:p>
          <a:p>
            <a:pPr marL="0" lvl="1"/>
            <a:endParaRPr lang="fr-FR" sz="1600" b="1" dirty="0">
              <a:solidFill>
                <a:schemeClr val="bg1"/>
              </a:solidFill>
            </a:endParaRPr>
          </a:p>
          <a:p>
            <a:pPr marL="0" lvl="1"/>
            <a:r>
              <a:rPr lang="fr-FR" sz="1600" b="1" dirty="0">
                <a:solidFill>
                  <a:schemeClr val="bg1"/>
                </a:solidFill>
              </a:rPr>
              <a:t>La peur</a:t>
            </a:r>
          </a:p>
          <a:p>
            <a:pPr marL="0" lvl="1"/>
            <a:endParaRPr lang="fr-FR" sz="1600" b="1" dirty="0">
              <a:solidFill>
                <a:schemeClr val="bg1"/>
              </a:solidFill>
            </a:endParaRPr>
          </a:p>
          <a:p>
            <a:pPr marL="0" lvl="1"/>
            <a:endParaRPr lang="fr-FR" sz="1600" b="1" dirty="0">
              <a:solidFill>
                <a:schemeClr val="bg1"/>
              </a:solidFill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2336575" y="2713939"/>
            <a:ext cx="6675200" cy="3443042"/>
            <a:chOff x="2336575" y="2075097"/>
            <a:chExt cx="6675200" cy="4081884"/>
          </a:xfrm>
        </p:grpSpPr>
        <p:sp>
          <p:nvSpPr>
            <p:cNvPr id="8" name="Espace réservé du contenu 1"/>
            <p:cNvSpPr txBox="1">
              <a:spLocks/>
            </p:cNvSpPr>
            <p:nvPr/>
          </p:nvSpPr>
          <p:spPr>
            <a:xfrm>
              <a:off x="2336575" y="2075097"/>
              <a:ext cx="6422669" cy="4081884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600" b="1" kern="1200">
                  <a:solidFill>
                    <a:srgbClr val="4A5662"/>
                  </a:solidFill>
                  <a:latin typeface="+mn-lt"/>
                  <a:ea typeface="+mn-ea"/>
                  <a:cs typeface="+mn-cs"/>
                </a:defRPr>
              </a:lvl1pPr>
              <a:lvl2pPr marL="358775" indent="-179388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2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5963" indent="-179388" algn="l" defTabSz="631825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3"/>
                </a:buBlip>
                <a:tabLst/>
                <a:defRPr sz="1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Clr>
                  <a:srgbClr val="DE6422"/>
                </a:buClr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Clr>
                  <a:srgbClr val="AAB0B3"/>
                </a:buClr>
                <a:buFont typeface="Wingdings 3" pitchFamily="18" charset="2"/>
                <a:buChar char=""/>
              </a:pPr>
              <a:r>
                <a:rPr lang="en-US" sz="1600" b="1" dirty="0">
                  <a:solidFill>
                    <a:srgbClr val="AAB0B3"/>
                  </a:solidFill>
                </a:rPr>
                <a:t> </a:t>
              </a:r>
            </a:p>
            <a:p>
              <a:pPr marL="0" lvl="1" indent="0">
                <a:buClr>
                  <a:srgbClr val="AAB0B3"/>
                </a:buClr>
                <a:buFont typeface="Wingdings 3" pitchFamily="18" charset="2"/>
                <a:buChar char=""/>
              </a:pPr>
              <a:endParaRPr lang="fr-FR" sz="600" b="1" dirty="0">
                <a:solidFill>
                  <a:srgbClr val="EB6E27"/>
                </a:solidFill>
              </a:endParaRPr>
            </a:p>
            <a:p>
              <a:pPr marL="361950" lvl="1" indent="0">
                <a:lnSpc>
                  <a:spcPct val="85000"/>
                </a:lnSpc>
                <a:spcAft>
                  <a:spcPts val="600"/>
                </a:spcAft>
                <a:buClr>
                  <a:schemeClr val="accent6"/>
                </a:buClr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fr-FR" dirty="0">
                <a:solidFill>
                  <a:srgbClr val="0865A3"/>
                </a:solidFill>
              </a:endParaRPr>
            </a:p>
            <a:p>
              <a:pPr marL="361950" lvl="1" indent="0">
                <a:lnSpc>
                  <a:spcPct val="85000"/>
                </a:lnSpc>
                <a:spcAft>
                  <a:spcPts val="600"/>
                </a:spcAft>
                <a:buClr>
                  <a:schemeClr val="accent6"/>
                </a:buClr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fr-FR" dirty="0">
                <a:solidFill>
                  <a:srgbClr val="0865A3"/>
                </a:solidFill>
              </a:endParaRPr>
            </a:p>
            <a:p>
              <a:pPr marL="361950" lvl="1" indent="0">
                <a:buNone/>
              </a:pPr>
              <a:r>
                <a:rPr lang="fr-FR" sz="1800" dirty="0">
                  <a:solidFill>
                    <a:srgbClr val="0865A3"/>
                  </a:solidFill>
                </a:rPr>
                <a:t>Les usages</a:t>
              </a:r>
            </a:p>
            <a:p>
              <a:pPr lvl="2">
                <a:lnSpc>
                  <a:spcPct val="85000"/>
                </a:lnSpc>
                <a:spcAft>
                  <a:spcPts val="600"/>
                </a:spcAft>
                <a:buClr>
                  <a:schemeClr val="accent6"/>
                </a:buClr>
              </a:pPr>
              <a:r>
                <a:rPr lang="fr-FR" sz="1600" dirty="0"/>
                <a:t>L’historique</a:t>
              </a:r>
            </a:p>
            <a:p>
              <a:pPr lvl="2">
                <a:lnSpc>
                  <a:spcPct val="85000"/>
                </a:lnSpc>
                <a:spcAft>
                  <a:spcPts val="600"/>
                </a:spcAft>
                <a:buClr>
                  <a:schemeClr val="accent6"/>
                </a:buClr>
              </a:pPr>
              <a:r>
                <a:rPr lang="fr-FR" sz="1600" dirty="0"/>
                <a:t>Les habitudes : </a:t>
              </a:r>
            </a:p>
            <a:p>
              <a:pPr marL="536575" lvl="2" indent="0">
                <a:lnSpc>
                  <a:spcPct val="85000"/>
                </a:lnSpc>
                <a:spcAft>
                  <a:spcPts val="600"/>
                </a:spcAft>
                <a:buClr>
                  <a:schemeClr val="accent6"/>
                </a:buClr>
                <a:buNone/>
              </a:pPr>
              <a:r>
                <a:rPr lang="fr-FR" sz="1600" dirty="0"/>
                <a:t>‘’On a toujours fait comme cela!!!’’</a:t>
              </a:r>
            </a:p>
          </p:txBody>
        </p:sp>
        <p:pic>
          <p:nvPicPr>
            <p:cNvPr id="12" name="Picture 2" descr="La résistance au changement sur les projet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3062" y="3464389"/>
              <a:ext cx="2668713" cy="2000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e 14"/>
          <p:cNvGrpSpPr/>
          <p:nvPr/>
        </p:nvGrpSpPr>
        <p:grpSpPr>
          <a:xfrm>
            <a:off x="2335360" y="3470489"/>
            <a:ext cx="6675200" cy="2685276"/>
            <a:chOff x="2336575" y="3464389"/>
            <a:chExt cx="6675200" cy="2685276"/>
          </a:xfrm>
        </p:grpSpPr>
        <p:sp>
          <p:nvSpPr>
            <p:cNvPr id="16" name="Espace réservé du contenu 1"/>
            <p:cNvSpPr txBox="1">
              <a:spLocks/>
            </p:cNvSpPr>
            <p:nvPr/>
          </p:nvSpPr>
          <p:spPr>
            <a:xfrm>
              <a:off x="2336575" y="5546136"/>
              <a:ext cx="6422669" cy="603529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1600" b="1" kern="1200">
                  <a:solidFill>
                    <a:srgbClr val="4A5662"/>
                  </a:solidFill>
                  <a:latin typeface="+mn-lt"/>
                  <a:ea typeface="+mn-ea"/>
                  <a:cs typeface="+mn-cs"/>
                </a:defRPr>
              </a:lvl1pPr>
              <a:lvl2pPr marL="358775" indent="-179388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2"/>
                </a:buBlip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5963" indent="-179388" algn="l" defTabSz="631825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3"/>
                </a:buBlip>
                <a:tabLst/>
                <a:defRPr sz="1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Clr>
                  <a:srgbClr val="DE6422"/>
                </a:buClr>
                <a:buFont typeface="Arial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Clr>
                  <a:srgbClr val="AAB0B3"/>
                </a:buClr>
                <a:buFont typeface="Wingdings 3" pitchFamily="18" charset="2"/>
                <a:buChar char=""/>
              </a:pPr>
              <a:r>
                <a:rPr lang="fr-FR" sz="1600" b="1" dirty="0">
                  <a:solidFill>
                    <a:srgbClr val="AAB0B3"/>
                  </a:solidFill>
                </a:rPr>
                <a:t> </a:t>
              </a:r>
              <a:r>
                <a:rPr lang="fr-FR" sz="2000" b="1" dirty="0">
                  <a:solidFill>
                    <a:srgbClr val="AAB0B3"/>
                  </a:solidFill>
                </a:rPr>
                <a:t>Le risque lié au changement</a:t>
              </a:r>
              <a:endParaRPr lang="fr-FR" sz="1600" b="1" dirty="0">
                <a:solidFill>
                  <a:srgbClr val="AAB0B3"/>
                </a:solidFill>
              </a:endParaRPr>
            </a:p>
          </p:txBody>
        </p:sp>
        <p:pic>
          <p:nvPicPr>
            <p:cNvPr id="17" name="Picture 2" descr="La résistance au changement sur les projet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3062" y="3464389"/>
              <a:ext cx="2668713" cy="2000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076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32000" y="1180685"/>
            <a:ext cx="6779775" cy="706637"/>
          </a:xfrm>
        </p:spPr>
        <p:txBody>
          <a:bodyPr anchor="t">
            <a:normAutofit fontScale="90000"/>
          </a:bodyPr>
          <a:lstStyle/>
          <a:p>
            <a:r>
              <a:rPr lang="fr-FR" b="0" dirty="0">
                <a:solidFill>
                  <a:schemeClr val="bg1"/>
                </a:solidFill>
              </a:rPr>
              <a:t>La Conduite de Projet</a:t>
            </a:r>
            <a:br>
              <a:rPr lang="fr-FR" b="0" dirty="0"/>
            </a:br>
            <a:r>
              <a:rPr lang="fr-FR" dirty="0"/>
              <a:t>V ou Agilité : Pourquoi 2 méthodes?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3314701" y="6471960"/>
            <a:ext cx="2228850" cy="260751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LA CONDUITE DE PROJET</a:t>
            </a:r>
          </a:p>
        </p:txBody>
      </p:sp>
      <p:sp>
        <p:nvSpPr>
          <p:cNvPr id="13" name="Espace réservé du contenu 1"/>
          <p:cNvSpPr>
            <a:spLocks noGrp="1"/>
          </p:cNvSpPr>
          <p:nvPr>
            <p:ph idx="1"/>
          </p:nvPr>
        </p:nvSpPr>
        <p:spPr>
          <a:xfrm>
            <a:off x="2333625" y="2075096"/>
            <a:ext cx="6422669" cy="638843"/>
          </a:xfrm>
        </p:spPr>
        <p:txBody>
          <a:bodyPr/>
          <a:lstStyle/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sz="1600" b="1" dirty="0">
                <a:solidFill>
                  <a:srgbClr val="AAB0B3"/>
                </a:solidFill>
              </a:rPr>
              <a:t> 2 méthodes qui s’influencent l’une l’autre</a:t>
            </a:r>
          </a:p>
        </p:txBody>
      </p:sp>
      <p:sp>
        <p:nvSpPr>
          <p:cNvPr id="14" name="Espace réservé du contenu 1"/>
          <p:cNvSpPr txBox="1">
            <a:spLocks/>
          </p:cNvSpPr>
          <p:nvPr/>
        </p:nvSpPr>
        <p:spPr>
          <a:xfrm>
            <a:off x="2332410" y="2644451"/>
            <a:ext cx="6422669" cy="638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rgbClr val="4A5662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963" indent="-179388" algn="l" defTabSz="631825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DE642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sz="1600" b="1" dirty="0">
                <a:solidFill>
                  <a:srgbClr val="AAB0B3"/>
                </a:solidFill>
              </a:rPr>
              <a:t> Ou les technologies deviennent universelles</a:t>
            </a:r>
          </a:p>
        </p:txBody>
      </p:sp>
    </p:spTree>
    <p:extLst>
      <p:ext uri="{BB962C8B-B14F-4D97-AF65-F5344CB8AC3E}">
        <p14:creationId xmlns:p14="http://schemas.microsoft.com/office/powerpoint/2010/main" val="328394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32000" y="1180685"/>
            <a:ext cx="6779775" cy="706637"/>
          </a:xfrm>
        </p:spPr>
        <p:txBody>
          <a:bodyPr anchor="t">
            <a:normAutofit fontScale="90000"/>
          </a:bodyPr>
          <a:lstStyle/>
          <a:p>
            <a:r>
              <a:rPr lang="fr-FR" b="0" dirty="0">
                <a:solidFill>
                  <a:schemeClr val="bg1"/>
                </a:solidFill>
              </a:rPr>
              <a:t>La Conduite de Projet</a:t>
            </a:r>
            <a:br>
              <a:rPr lang="fr-FR" b="0" dirty="0"/>
            </a:br>
            <a:r>
              <a:rPr lang="fr-FR" dirty="0"/>
              <a:t>Des Questions ?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3314701" y="6471960"/>
            <a:ext cx="2228850" cy="260751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LA CONDUITE DE PROJET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043" y="2122511"/>
            <a:ext cx="5028592" cy="377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1909549"/>
            <a:ext cx="2020711" cy="43864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956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32000" y="1180685"/>
            <a:ext cx="6779775" cy="706637"/>
          </a:xfrm>
        </p:spPr>
        <p:txBody>
          <a:bodyPr anchor="t">
            <a:normAutofit fontScale="90000"/>
          </a:bodyPr>
          <a:lstStyle/>
          <a:p>
            <a:r>
              <a:rPr lang="fr-FR" b="0" dirty="0">
                <a:solidFill>
                  <a:schemeClr val="bg1"/>
                </a:solidFill>
              </a:rPr>
              <a:t>EIP</a:t>
            </a:r>
            <a:br>
              <a:rPr lang="fr-FR" b="0" dirty="0"/>
            </a:br>
            <a:r>
              <a:rPr lang="fr-FR" dirty="0"/>
              <a:t>Plan de management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3314701" y="6471960"/>
            <a:ext cx="2228850" cy="260751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LA CONDUITE DE PROJET</a:t>
            </a:r>
          </a:p>
        </p:txBody>
      </p:sp>
      <p:sp>
        <p:nvSpPr>
          <p:cNvPr id="13" name="Espace réservé du contenu 1"/>
          <p:cNvSpPr>
            <a:spLocks noGrp="1"/>
          </p:cNvSpPr>
          <p:nvPr>
            <p:ph idx="1"/>
          </p:nvPr>
        </p:nvSpPr>
        <p:spPr>
          <a:xfrm>
            <a:off x="2333625" y="2075096"/>
            <a:ext cx="6678150" cy="4396864"/>
          </a:xfrm>
        </p:spPr>
        <p:txBody>
          <a:bodyPr/>
          <a:lstStyle/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sz="1600" b="1" dirty="0">
                <a:solidFill>
                  <a:srgbClr val="AAB0B3"/>
                </a:solidFill>
              </a:rPr>
              <a:t> </a:t>
            </a:r>
            <a:r>
              <a:rPr lang="fr-FR" sz="1800" b="1" dirty="0">
                <a:solidFill>
                  <a:srgbClr val="AAB0B3"/>
                </a:solidFill>
              </a:rPr>
              <a:t>Template</a:t>
            </a:r>
            <a:endParaRPr lang="fr-FR" sz="1600" b="1" dirty="0">
              <a:solidFill>
                <a:srgbClr val="AAB0B3"/>
              </a:solidFill>
            </a:endParaRPr>
          </a:p>
          <a:p>
            <a:pPr marL="357188" lvl="2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sz="1400" dirty="0"/>
              <a:t> </a:t>
            </a:r>
            <a:r>
              <a:rPr lang="fr-FR" sz="1600" dirty="0"/>
              <a:t>Que fait votre projet?</a:t>
            </a:r>
          </a:p>
          <a:p>
            <a:pPr marL="357188" lvl="2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sz="1600" dirty="0"/>
              <a:t> Organisation (OBS)</a:t>
            </a:r>
          </a:p>
          <a:p>
            <a:pPr marL="1241425" lvl="3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sz="1600" dirty="0"/>
              <a:t> </a:t>
            </a:r>
            <a:r>
              <a:rPr lang="fr-FR" dirty="0"/>
              <a:t>Qui est responsable de quoi?</a:t>
            </a:r>
          </a:p>
          <a:p>
            <a:pPr marL="1241425" lvl="3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dirty="0"/>
              <a:t>  Rôle de chacun</a:t>
            </a:r>
          </a:p>
          <a:p>
            <a:pPr marL="1241425" lvl="3" indent="0">
              <a:buClr>
                <a:srgbClr val="AAB0B3"/>
              </a:buClr>
              <a:buFont typeface="Wingdings 3" pitchFamily="18" charset="2"/>
              <a:buChar char=""/>
            </a:pPr>
            <a:endParaRPr lang="fr-FR" sz="1600" dirty="0"/>
          </a:p>
          <a:p>
            <a:pPr marL="357188" lvl="2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sz="1400" dirty="0"/>
              <a:t> </a:t>
            </a:r>
            <a:r>
              <a:rPr lang="fr-FR" sz="1600" dirty="0"/>
              <a:t>Méthodologie projet</a:t>
            </a:r>
            <a:endParaRPr lang="fr-FR" sz="1400" dirty="0"/>
          </a:p>
          <a:p>
            <a:pPr marL="1241425" lvl="3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dirty="0"/>
              <a:t>Agile comment?</a:t>
            </a:r>
          </a:p>
          <a:p>
            <a:pPr marL="1241425" lvl="3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dirty="0"/>
              <a:t>Intégration continue comment?</a:t>
            </a:r>
          </a:p>
          <a:p>
            <a:pPr marL="1241425" lvl="3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dirty="0"/>
              <a:t>Boucle de rétro action</a:t>
            </a:r>
          </a:p>
          <a:p>
            <a:pPr marL="1241425" lvl="3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dirty="0"/>
              <a:t>Gestion des </a:t>
            </a:r>
            <a:r>
              <a:rPr lang="fr-FR" dirty="0" err="1"/>
              <a:t>FTs</a:t>
            </a:r>
            <a:r>
              <a:rPr lang="fr-FR" dirty="0"/>
              <a:t> et du </a:t>
            </a:r>
            <a:r>
              <a:rPr lang="fr-FR" dirty="0" err="1"/>
              <a:t>versionning</a:t>
            </a:r>
            <a:r>
              <a:rPr lang="fr-FR" dirty="0"/>
              <a:t> logiciel</a:t>
            </a:r>
          </a:p>
          <a:p>
            <a:pPr marL="1241425" lvl="3" indent="0">
              <a:buClr>
                <a:srgbClr val="AAB0B3"/>
              </a:buClr>
              <a:buFont typeface="Wingdings 3" pitchFamily="18" charset="2"/>
              <a:buChar char=""/>
            </a:pPr>
            <a:endParaRPr lang="fr-FR" sz="1600" dirty="0"/>
          </a:p>
          <a:p>
            <a:pPr marL="357188" lvl="2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sz="1600" dirty="0"/>
              <a:t> Jalons et périmètres associés</a:t>
            </a:r>
          </a:p>
          <a:p>
            <a:pPr marL="357188" lvl="2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fr-FR" sz="1600" dirty="0"/>
              <a:t> Conditions d’acceptation de chaque jalon</a:t>
            </a:r>
          </a:p>
        </p:txBody>
      </p:sp>
      <p:pic>
        <p:nvPicPr>
          <p:cNvPr id="1026" name="Picture 2" descr="https://upload.wikimedia.org/wikipedia/commons/8/86/Departments_in_advertising_agencies.jpg">
            <a:extLst>
              <a:ext uri="{FF2B5EF4-FFF2-40B4-BE49-F238E27FC236}">
                <a16:creationId xmlns:a16="http://schemas.microsoft.com/office/drawing/2014/main" id="{D6E7003C-F4EF-4278-8289-E67E255EF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372" y="2098744"/>
            <a:ext cx="2425920" cy="181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45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0"/>
          </p:nvPr>
        </p:nvSpPr>
        <p:spPr>
          <a:xfrm>
            <a:off x="0" y="3431357"/>
            <a:ext cx="9144000" cy="664586"/>
          </a:xfrm>
        </p:spPr>
        <p:txBody>
          <a:bodyPr>
            <a:normAutofit/>
          </a:bodyPr>
          <a:lstStyle/>
          <a:p>
            <a:pPr algn="ctr"/>
            <a:r>
              <a:rPr lang="fr-FR" sz="2000" dirty="0"/>
              <a:t>MERCI POUR VOTRE ATTENTION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827998" y="1300907"/>
            <a:ext cx="8245167" cy="791918"/>
          </a:xfrm>
        </p:spPr>
        <p:txBody>
          <a:bodyPr>
            <a:normAutofit fontScale="90000"/>
          </a:bodyPr>
          <a:lstStyle/>
          <a:p>
            <a:r>
              <a:rPr lang="fr-FR" dirty="0"/>
              <a:t>L’organisation d’entreprise</a:t>
            </a:r>
            <a:br>
              <a:rPr lang="fr-FR" dirty="0"/>
            </a:br>
            <a:r>
              <a:rPr lang="fr-FR" sz="2000" dirty="0">
                <a:solidFill>
                  <a:schemeClr val="bg1">
                    <a:lumMod val="75000"/>
                  </a:schemeClr>
                </a:solidFill>
              </a:rPr>
              <a:t>Entreprise de Services du Numérique : ESN (SSII) versus Editeurs/Créateur logiciel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031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0" dirty="0"/>
              <a:t>LES CENTRES DE CONCEPTION LOGICIELS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Une </a:t>
            </a:r>
            <a:r>
              <a:rPr lang="en-US" dirty="0" err="1">
                <a:solidFill>
                  <a:schemeClr val="bg1"/>
                </a:solidFill>
              </a:rPr>
              <a:t>Organisation</a:t>
            </a:r>
            <a:r>
              <a:rPr lang="en-US" dirty="0">
                <a:solidFill>
                  <a:schemeClr val="bg1"/>
                </a:solidFill>
              </a:rPr>
              <a:t> Front / Back Office</a:t>
            </a:r>
          </a:p>
        </p:txBody>
      </p:sp>
      <p:sp>
        <p:nvSpPr>
          <p:cNvPr id="31" name="Espace réservé du contenu 2"/>
          <p:cNvSpPr txBox="1">
            <a:spLocks/>
          </p:cNvSpPr>
          <p:nvPr/>
        </p:nvSpPr>
        <p:spPr>
          <a:xfrm>
            <a:off x="70831" y="2739586"/>
            <a:ext cx="1904010" cy="26143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1">
              <a:lnSpc>
                <a:spcPct val="150000"/>
              </a:lnSpc>
            </a:pPr>
            <a:r>
              <a:rPr lang="fr-FR" b="1" dirty="0">
                <a:solidFill>
                  <a:schemeClr val="bg1"/>
                </a:solidFill>
              </a:rPr>
              <a:t>Des SDC pour une meilleure :</a:t>
            </a:r>
          </a:p>
          <a:p>
            <a:pPr marL="285750" lvl="1" indent="-285750">
              <a:lnSpc>
                <a:spcPct val="200000"/>
              </a:lnSpc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réactivité </a:t>
            </a:r>
          </a:p>
          <a:p>
            <a:pPr marL="285750" lvl="1" indent="-285750">
              <a:lnSpc>
                <a:spcPct val="200000"/>
              </a:lnSpc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compétitivité</a:t>
            </a:r>
          </a:p>
          <a:p>
            <a:pPr marL="285750" lvl="1" indent="-285750">
              <a:lnSpc>
                <a:spcPct val="200000"/>
              </a:lnSpc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efficacité</a:t>
            </a:r>
          </a:p>
        </p:txBody>
      </p:sp>
      <p:grpSp>
        <p:nvGrpSpPr>
          <p:cNvPr id="8" name="Groupe 7"/>
          <p:cNvGrpSpPr/>
          <p:nvPr/>
        </p:nvGrpSpPr>
        <p:grpSpPr>
          <a:xfrm rot="7987595">
            <a:off x="3276950" y="4159196"/>
            <a:ext cx="874415" cy="326661"/>
            <a:chOff x="6525728" y="4091714"/>
            <a:chExt cx="1016602" cy="549140"/>
          </a:xfrm>
        </p:grpSpPr>
        <p:sp>
          <p:nvSpPr>
            <p:cNvPr id="9" name="Chevron 8"/>
            <p:cNvSpPr/>
            <p:nvPr/>
          </p:nvSpPr>
          <p:spPr>
            <a:xfrm>
              <a:off x="7110796" y="4091714"/>
              <a:ext cx="431534" cy="549139"/>
            </a:xfrm>
            <a:prstGeom prst="chevron">
              <a:avLst/>
            </a:prstGeom>
            <a:solidFill>
              <a:srgbClr val="0865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 flipH="1">
              <a:off x="6525728" y="4091715"/>
              <a:ext cx="431534" cy="549139"/>
            </a:xfrm>
            <a:prstGeom prst="chevron">
              <a:avLst/>
            </a:prstGeom>
            <a:solidFill>
              <a:srgbClr val="0865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87235" y="4239090"/>
              <a:ext cx="720080" cy="270030"/>
            </a:xfrm>
            <a:prstGeom prst="rect">
              <a:avLst/>
            </a:prstGeom>
            <a:solidFill>
              <a:srgbClr val="0865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/>
          <p:cNvGrpSpPr/>
          <p:nvPr/>
        </p:nvGrpSpPr>
        <p:grpSpPr>
          <a:xfrm rot="18664275">
            <a:off x="5293965" y="2273063"/>
            <a:ext cx="478997" cy="386045"/>
            <a:chOff x="6525728" y="4091714"/>
            <a:chExt cx="1016602" cy="549140"/>
          </a:xfrm>
          <a:solidFill>
            <a:schemeClr val="bg2">
              <a:lumMod val="75000"/>
            </a:schemeClr>
          </a:solidFill>
        </p:grpSpPr>
        <p:sp>
          <p:nvSpPr>
            <p:cNvPr id="13" name="Chevron 12"/>
            <p:cNvSpPr/>
            <p:nvPr/>
          </p:nvSpPr>
          <p:spPr>
            <a:xfrm>
              <a:off x="7110796" y="4091714"/>
              <a:ext cx="431534" cy="549139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4" name="Chevron 13"/>
            <p:cNvSpPr/>
            <p:nvPr/>
          </p:nvSpPr>
          <p:spPr>
            <a:xfrm flipH="1">
              <a:off x="6525728" y="4091715"/>
              <a:ext cx="431534" cy="549139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687235" y="4239090"/>
              <a:ext cx="720080" cy="2700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6" name="Organigramme : Alternative 15"/>
          <p:cNvSpPr/>
          <p:nvPr/>
        </p:nvSpPr>
        <p:spPr>
          <a:xfrm>
            <a:off x="2231999" y="2905500"/>
            <a:ext cx="6575325" cy="3302034"/>
          </a:xfrm>
          <a:prstGeom prst="flowChartAlternateProcess">
            <a:avLst/>
          </a:prstGeom>
          <a:noFill/>
          <a:ln>
            <a:solidFill>
              <a:srgbClr val="0865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467" y="1872957"/>
            <a:ext cx="842342" cy="1104500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194" y="3041404"/>
            <a:ext cx="1252458" cy="109590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" name="Diagramme 19"/>
          <p:cNvGraphicFramePr/>
          <p:nvPr>
            <p:extLst>
              <p:ext uri="{D42A27DB-BD31-4B8C-83A1-F6EECF244321}">
                <p14:modId xmlns:p14="http://schemas.microsoft.com/office/powerpoint/2010/main" val="51314255"/>
              </p:ext>
            </p:extLst>
          </p:nvPr>
        </p:nvGraphicFramePr>
        <p:xfrm>
          <a:off x="5545565" y="3036727"/>
          <a:ext cx="2046625" cy="920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1" name="Diagramme 20"/>
          <p:cNvGraphicFramePr/>
          <p:nvPr>
            <p:extLst>
              <p:ext uri="{D42A27DB-BD31-4B8C-83A1-F6EECF244321}">
                <p14:modId xmlns:p14="http://schemas.microsoft.com/office/powerpoint/2010/main" val="4017207872"/>
              </p:ext>
            </p:extLst>
          </p:nvPr>
        </p:nvGraphicFramePr>
        <p:xfrm>
          <a:off x="3861252" y="4710510"/>
          <a:ext cx="2818498" cy="149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06" y="4783848"/>
            <a:ext cx="1841114" cy="1416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e 24"/>
          <p:cNvGrpSpPr/>
          <p:nvPr/>
        </p:nvGrpSpPr>
        <p:grpSpPr>
          <a:xfrm>
            <a:off x="6616663" y="2290032"/>
            <a:ext cx="1675051" cy="354011"/>
            <a:chOff x="185786" y="0"/>
            <a:chExt cx="1675051" cy="354011"/>
          </a:xfrm>
        </p:grpSpPr>
        <p:sp>
          <p:nvSpPr>
            <p:cNvPr id="28" name="Rectangle 27"/>
            <p:cNvSpPr/>
            <p:nvPr/>
          </p:nvSpPr>
          <p:spPr>
            <a:xfrm>
              <a:off x="185786" y="0"/>
              <a:ext cx="1675051" cy="35401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85786" y="0"/>
              <a:ext cx="1675051" cy="3540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005" tIns="26670" rIns="40005" bIns="26670" numCol="1" spcCol="1270" anchor="ctr" anchorCtr="0">
              <a:noAutofit/>
            </a:bodyPr>
            <a:lstStyle/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100" b="1" kern="1200" dirty="0"/>
                <a:t>Client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01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32000" y="1166055"/>
            <a:ext cx="6779775" cy="625323"/>
          </a:xfrm>
        </p:spPr>
        <p:txBody>
          <a:bodyPr>
            <a:noAutofit/>
          </a:bodyPr>
          <a:lstStyle/>
          <a:p>
            <a:r>
              <a:rPr lang="en-US" b="0" dirty="0"/>
              <a:t>LES CENTRES DE CONCEPTION LOGICIELS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Une </a:t>
            </a:r>
            <a:r>
              <a:rPr lang="en-US" dirty="0" err="1">
                <a:solidFill>
                  <a:schemeClr val="bg1"/>
                </a:solidFill>
              </a:rPr>
              <a:t>Organisation</a:t>
            </a:r>
            <a:r>
              <a:rPr lang="en-US" dirty="0">
                <a:solidFill>
                  <a:schemeClr val="bg1"/>
                </a:solidFill>
              </a:rPr>
              <a:t> Front / Back Office / </a:t>
            </a:r>
            <a:r>
              <a:rPr lang="en-US" dirty="0" err="1">
                <a:solidFill>
                  <a:schemeClr val="bg1"/>
                </a:solidFill>
              </a:rPr>
              <a:t>OffShore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6" name="Picture 1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36" b="55388"/>
          <a:stretch/>
        </p:blipFill>
        <p:spPr bwMode="auto">
          <a:xfrm>
            <a:off x="7030644" y="3397882"/>
            <a:ext cx="1530170" cy="1397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ZoneTexte 32"/>
          <p:cNvSpPr txBox="1"/>
          <p:nvPr/>
        </p:nvSpPr>
        <p:spPr>
          <a:xfrm>
            <a:off x="3989732" y="4829956"/>
            <a:ext cx="1935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Bordeaux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1909549"/>
            <a:ext cx="2020711" cy="43864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/>
          <p:cNvGrpSpPr/>
          <p:nvPr/>
        </p:nvGrpSpPr>
        <p:grpSpPr>
          <a:xfrm>
            <a:off x="865103" y="3029785"/>
            <a:ext cx="6229829" cy="1927417"/>
            <a:chOff x="865103" y="3029785"/>
            <a:chExt cx="6229829" cy="1927417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47"/>
            <a:stretch/>
          </p:blipFill>
          <p:spPr bwMode="auto">
            <a:xfrm>
              <a:off x="1861020" y="3029785"/>
              <a:ext cx="5233912" cy="1712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103" y="3571821"/>
              <a:ext cx="842342" cy="1104500"/>
            </a:xfrm>
            <a:prstGeom prst="rect">
              <a:avLst/>
            </a:prstGeom>
            <a:noFill/>
            <a:ln>
              <a:noFill/>
            </a:ln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tangle 38"/>
            <p:cNvSpPr/>
            <p:nvPr/>
          </p:nvSpPr>
          <p:spPr>
            <a:xfrm>
              <a:off x="913883" y="4702709"/>
              <a:ext cx="903247" cy="2544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005" tIns="26670" rIns="40005" bIns="26670" numCol="1" spcCol="1270" anchor="ctr" anchorCtr="0">
              <a:noAutofit/>
            </a:bodyPr>
            <a:lstStyle/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100" b="1" kern="1200" dirty="0"/>
                <a:t>Client</a:t>
              </a:r>
            </a:p>
          </p:txBody>
        </p:sp>
      </p:grpSp>
      <p:pic>
        <p:nvPicPr>
          <p:cNvPr id="1026" name="Picture 2" descr="Résultat de recherche d'images pour &quot;drapeau indes&quot;">
            <a:extLst>
              <a:ext uri="{FF2B5EF4-FFF2-40B4-BE49-F238E27FC236}">
                <a16:creationId xmlns:a16="http://schemas.microsoft.com/office/drawing/2014/main" id="{D69EFE1A-FDE1-4254-8F8F-C1B79DF0B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07" y="2417177"/>
            <a:ext cx="1155166" cy="77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123B0AC-D2E4-457F-9A3B-B04FD87693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8507" y="4900200"/>
            <a:ext cx="1155165" cy="11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11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700" dirty="0"/>
              <a:t>La conduite de Projet</a:t>
            </a:r>
            <a:br>
              <a:rPr lang="fr-FR" dirty="0"/>
            </a:b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Quel est le rôle du Chef de Projet (CDP)?</a:t>
            </a:r>
            <a:br>
              <a:rPr lang="fr-FR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9595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b="0" dirty="0"/>
              <a:t>Pourquoi faire de </a:t>
            </a:r>
            <a:r>
              <a:rPr lang="fr-FR" b="0" dirty="0">
                <a:solidFill>
                  <a:schemeClr val="bg1"/>
                </a:solidFill>
              </a:rPr>
              <a:t>la conduite de Projet?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3314701" y="6471960"/>
            <a:ext cx="2228850" cy="260751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LA CONDUITE DE PROJET</a:t>
            </a:r>
          </a:p>
        </p:txBody>
      </p:sp>
      <p:sp>
        <p:nvSpPr>
          <p:cNvPr id="47" name="Espace réservé du contenu 1"/>
          <p:cNvSpPr>
            <a:spLocks noGrp="1"/>
          </p:cNvSpPr>
          <p:nvPr>
            <p:ph idx="1"/>
          </p:nvPr>
        </p:nvSpPr>
        <p:spPr>
          <a:xfrm>
            <a:off x="2333625" y="2075096"/>
            <a:ext cx="6422669" cy="1004602"/>
          </a:xfrm>
        </p:spPr>
        <p:txBody>
          <a:bodyPr/>
          <a:lstStyle/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en-US" sz="1800" b="1" dirty="0">
                <a:solidFill>
                  <a:srgbClr val="AAB0B3"/>
                </a:solidFill>
              </a:rPr>
              <a:t> </a:t>
            </a:r>
            <a:r>
              <a:rPr lang="fr-FR" sz="1800" b="1" dirty="0">
                <a:solidFill>
                  <a:srgbClr val="AAB0B3"/>
                </a:solidFill>
              </a:rPr>
              <a:t>Objectifs de Conduite de Projet</a:t>
            </a:r>
          </a:p>
          <a:p>
            <a:pPr marL="361950" lvl="1" indent="0">
              <a:buNone/>
            </a:pPr>
            <a:r>
              <a:rPr lang="fr-FR" sz="1600" b="1" dirty="0">
                <a:solidFill>
                  <a:srgbClr val="0865A3"/>
                </a:solidFill>
              </a:rPr>
              <a:t>DEVELOPPER</a:t>
            </a:r>
            <a:r>
              <a:rPr lang="fr-FR" sz="1600" dirty="0"/>
              <a:t> et </a:t>
            </a:r>
            <a:r>
              <a:rPr lang="fr-FR" sz="1600" b="1" dirty="0">
                <a:solidFill>
                  <a:srgbClr val="0865A3"/>
                </a:solidFill>
              </a:rPr>
              <a:t>LIVRER</a:t>
            </a:r>
            <a:r>
              <a:rPr lang="fr-FR" sz="1600" dirty="0"/>
              <a:t> un produit de qualité, en </a:t>
            </a:r>
            <a:r>
              <a:rPr lang="fr-FR" sz="1600" b="1" dirty="0">
                <a:solidFill>
                  <a:srgbClr val="0865A3"/>
                </a:solidFill>
              </a:rPr>
              <a:t>MAITRISANT</a:t>
            </a:r>
            <a:r>
              <a:rPr lang="fr-FR" sz="1600" dirty="0"/>
              <a:t> les ressources et les délais</a:t>
            </a:r>
          </a:p>
          <a:p>
            <a:pPr marL="361950" lvl="1" indent="0">
              <a:buNone/>
            </a:pPr>
            <a:endParaRPr lang="fr-FR" sz="1600" dirty="0"/>
          </a:p>
        </p:txBody>
      </p:sp>
      <p:sp>
        <p:nvSpPr>
          <p:cNvPr id="51" name="Espace réservé du contenu 1"/>
          <p:cNvSpPr txBox="1">
            <a:spLocks/>
          </p:cNvSpPr>
          <p:nvPr/>
        </p:nvSpPr>
        <p:spPr>
          <a:xfrm>
            <a:off x="2333625" y="3000619"/>
            <a:ext cx="6422669" cy="10046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rgbClr val="4A5662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963" indent="-179388" algn="l" defTabSz="631825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DE642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en-US" sz="1800" b="1" dirty="0">
                <a:solidFill>
                  <a:srgbClr val="AAB0B3"/>
                </a:solidFill>
              </a:rPr>
              <a:t> Comment?</a:t>
            </a:r>
            <a:endParaRPr lang="fr-FR" sz="1800" b="1" dirty="0">
              <a:solidFill>
                <a:srgbClr val="AAB0B3"/>
              </a:solidFill>
            </a:endParaRPr>
          </a:p>
          <a:p>
            <a:pPr marL="361950" lvl="1" indent="0">
              <a:buNone/>
            </a:pPr>
            <a:r>
              <a:rPr lang="fr-FR" sz="1600" dirty="0"/>
              <a:t>En se donnant de la </a:t>
            </a:r>
            <a:r>
              <a:rPr lang="fr-FR" sz="1600" b="1" dirty="0">
                <a:solidFill>
                  <a:srgbClr val="0865A3"/>
                </a:solidFill>
              </a:rPr>
              <a:t>VISIBILITE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sz="1400" dirty="0"/>
              <a:t>Planifier les activités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sz="1400" dirty="0"/>
              <a:t>Organiser le travail de l’équipe</a:t>
            </a:r>
          </a:p>
          <a:p>
            <a:pPr marL="900113" lvl="3" indent="-182563">
              <a:spcAft>
                <a:spcPts val="600"/>
              </a:spcAft>
              <a:buClr>
                <a:srgbClr val="0865A3"/>
              </a:buClr>
            </a:pPr>
            <a:r>
              <a:rPr lang="fr-FR" dirty="0">
                <a:latin typeface="+mj-lt"/>
              </a:rPr>
              <a:t>Suivi des charges</a:t>
            </a:r>
          </a:p>
          <a:p>
            <a:pPr marL="900113" lvl="3" indent="-182563">
              <a:spcAft>
                <a:spcPts val="600"/>
              </a:spcAft>
              <a:buClr>
                <a:srgbClr val="0865A3"/>
              </a:buClr>
            </a:pPr>
            <a:r>
              <a:rPr lang="fr-FR" dirty="0">
                <a:latin typeface="+mj-lt"/>
              </a:rPr>
              <a:t>Avancement du projet</a:t>
            </a:r>
          </a:p>
          <a:p>
            <a:pPr marL="900113" lvl="3" indent="-182563">
              <a:spcAft>
                <a:spcPts val="600"/>
              </a:spcAft>
              <a:buClr>
                <a:srgbClr val="0865A3"/>
              </a:buClr>
            </a:pPr>
            <a:r>
              <a:rPr lang="fr-FR" dirty="0">
                <a:latin typeface="+mj-lt"/>
              </a:rPr>
              <a:t>Réservation des moyens,…</a:t>
            </a:r>
            <a:endParaRPr lang="fr-FR" sz="1600" dirty="0"/>
          </a:p>
        </p:txBody>
      </p:sp>
      <p:sp>
        <p:nvSpPr>
          <p:cNvPr id="52" name="Espace réservé du contenu 1"/>
          <p:cNvSpPr txBox="1">
            <a:spLocks/>
          </p:cNvSpPr>
          <p:nvPr/>
        </p:nvSpPr>
        <p:spPr>
          <a:xfrm>
            <a:off x="2332216" y="5167699"/>
            <a:ext cx="6422669" cy="10046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rgbClr val="4A5662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963" indent="-179388" algn="l" defTabSz="631825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DE642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AAB0B3"/>
              </a:buClr>
              <a:buNone/>
            </a:pPr>
            <a:r>
              <a:rPr lang="fr-FR" sz="1600" dirty="0"/>
              <a:t>         En </a:t>
            </a:r>
            <a:r>
              <a:rPr lang="fr-FR" sz="1600" b="1" dirty="0">
                <a:solidFill>
                  <a:srgbClr val="0865A3"/>
                </a:solidFill>
              </a:rPr>
              <a:t>REDUISANT</a:t>
            </a:r>
            <a:r>
              <a:rPr lang="fr-FR" sz="1600" dirty="0"/>
              <a:t> les risques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sz="1400" dirty="0"/>
              <a:t>Prévision des risques projet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sz="1400" dirty="0"/>
              <a:t>Levée des alertes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sz="1400" dirty="0"/>
              <a:t>Optimisant</a:t>
            </a:r>
          </a:p>
          <a:p>
            <a:pPr marL="361950" lvl="1" indent="0">
              <a:buNone/>
            </a:pPr>
            <a:endParaRPr lang="fr-FR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uild="p"/>
      <p:bldP spid="51" grpId="0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fr-FR" b="0" dirty="0"/>
              <a:t>Pourquoi faire de </a:t>
            </a:r>
            <a:r>
              <a:rPr lang="fr-FR" b="0" dirty="0">
                <a:solidFill>
                  <a:schemeClr val="bg1"/>
                </a:solidFill>
              </a:rPr>
              <a:t>la conduite de Projet?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Espace réservé du pied de page 3"/>
          <p:cNvSpPr>
            <a:spLocks noGrp="1"/>
          </p:cNvSpPr>
          <p:nvPr>
            <p:ph type="ftr" sz="quarter" idx="4294967295"/>
          </p:nvPr>
        </p:nvSpPr>
        <p:spPr>
          <a:xfrm>
            <a:off x="3314701" y="6471960"/>
            <a:ext cx="2228850" cy="260751"/>
          </a:xfrm>
        </p:spPr>
        <p:txBody>
          <a:bodyPr/>
          <a:lstStyle/>
          <a:p>
            <a:pPr>
              <a:defRPr/>
            </a:pPr>
            <a:r>
              <a:rPr lang="de-DE" altLang="de-DE" dirty="0"/>
              <a:t>LA CONDUITE DE PROJET</a:t>
            </a:r>
          </a:p>
        </p:txBody>
      </p:sp>
      <p:sp>
        <p:nvSpPr>
          <p:cNvPr id="13" name="Espace réservé du contenu 1"/>
          <p:cNvSpPr>
            <a:spLocks noGrp="1"/>
          </p:cNvSpPr>
          <p:nvPr>
            <p:ph idx="1"/>
          </p:nvPr>
        </p:nvSpPr>
        <p:spPr>
          <a:xfrm>
            <a:off x="2333625" y="2075096"/>
            <a:ext cx="6422669" cy="390126"/>
          </a:xfrm>
        </p:spPr>
        <p:txBody>
          <a:bodyPr/>
          <a:lstStyle/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en-US" sz="1800" b="1" dirty="0">
                <a:solidFill>
                  <a:srgbClr val="AAB0B3"/>
                </a:solidFill>
              </a:rPr>
              <a:t> </a:t>
            </a:r>
            <a:r>
              <a:rPr lang="en-US" sz="1800" b="1" dirty="0" err="1">
                <a:solidFill>
                  <a:srgbClr val="AAB0B3"/>
                </a:solidFill>
              </a:rPr>
              <a:t>Responsabilités</a:t>
            </a:r>
            <a:r>
              <a:rPr lang="en-US" sz="1800" b="1" dirty="0">
                <a:solidFill>
                  <a:srgbClr val="AAB0B3"/>
                </a:solidFill>
              </a:rPr>
              <a:t> du CDP</a:t>
            </a:r>
            <a:endParaRPr lang="fr-FR" sz="1800" b="1" dirty="0">
              <a:solidFill>
                <a:srgbClr val="AAB0B3"/>
              </a:solidFill>
            </a:endParaRPr>
          </a:p>
          <a:p>
            <a:pPr marL="361950" lvl="1" indent="0">
              <a:buNone/>
            </a:pPr>
            <a:endParaRPr lang="fr-FR" sz="1600" dirty="0"/>
          </a:p>
        </p:txBody>
      </p:sp>
      <p:sp>
        <p:nvSpPr>
          <p:cNvPr id="15" name="Espace réservé du contenu 1"/>
          <p:cNvSpPr txBox="1">
            <a:spLocks/>
          </p:cNvSpPr>
          <p:nvPr/>
        </p:nvSpPr>
        <p:spPr>
          <a:xfrm>
            <a:off x="2333625" y="2122394"/>
            <a:ext cx="6422669" cy="10046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rgbClr val="4A5662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963" indent="-179388" algn="l" defTabSz="631825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DE642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en-US" sz="1800" b="1" dirty="0">
                <a:solidFill>
                  <a:srgbClr val="AAB0B3"/>
                </a:solidFill>
              </a:rPr>
              <a:t> </a:t>
            </a:r>
            <a:endParaRPr lang="fr-FR" sz="1800" b="1" dirty="0">
              <a:solidFill>
                <a:srgbClr val="AAB0B3"/>
              </a:solidFill>
            </a:endParaRP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sz="1400" dirty="0"/>
              <a:t>Responsable du respect des engagements contractuels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sz="1400" dirty="0"/>
              <a:t>Anticiper les risques et alerter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sz="1400" dirty="0"/>
              <a:t>Connaitre au jour le jour l’avancement des taches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sz="1400" dirty="0"/>
              <a:t>Suivre la charge consommée </a:t>
            </a:r>
            <a:r>
              <a:rPr lang="fr-FR" sz="1400" b="1" dirty="0"/>
              <a:t>/ RAF réestimé </a:t>
            </a:r>
            <a:r>
              <a:rPr lang="fr-FR" sz="1400" dirty="0"/>
              <a:t>au jour le jour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sz="1400" dirty="0"/>
              <a:t>Mesurer les KPI</a:t>
            </a:r>
          </a:p>
        </p:txBody>
      </p:sp>
      <p:sp>
        <p:nvSpPr>
          <p:cNvPr id="16" name="Espace réservé du contenu 1"/>
          <p:cNvSpPr txBox="1">
            <a:spLocks/>
          </p:cNvSpPr>
          <p:nvPr/>
        </p:nvSpPr>
        <p:spPr>
          <a:xfrm>
            <a:off x="2331194" y="3903147"/>
            <a:ext cx="6422669" cy="10046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rgbClr val="4A5662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963" indent="-179388" algn="l" defTabSz="631825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DE642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en-US" sz="1800" b="1" dirty="0">
                <a:solidFill>
                  <a:srgbClr val="EB6E27"/>
                </a:solidFill>
              </a:rPr>
              <a:t> </a:t>
            </a:r>
            <a:r>
              <a:rPr lang="en-US" sz="1800" b="1" dirty="0" err="1">
                <a:solidFill>
                  <a:srgbClr val="AAB0B3"/>
                </a:solidFill>
              </a:rPr>
              <a:t>Gestion</a:t>
            </a:r>
            <a:r>
              <a:rPr lang="en-US" sz="1800" b="1" dirty="0">
                <a:solidFill>
                  <a:srgbClr val="AAB0B3"/>
                </a:solidFill>
              </a:rPr>
              <a:t> </a:t>
            </a:r>
            <a:r>
              <a:rPr lang="en-US" sz="1800" b="1" dirty="0" err="1">
                <a:solidFill>
                  <a:srgbClr val="AAB0B3"/>
                </a:solidFill>
              </a:rPr>
              <a:t>humaine</a:t>
            </a:r>
            <a:endParaRPr lang="fr-FR" sz="1800" b="1" dirty="0">
              <a:solidFill>
                <a:srgbClr val="AAB0B3"/>
              </a:solidFill>
            </a:endParaRP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sz="1400" dirty="0"/>
              <a:t>De son équipe (motivation, productivité, production, respect des règles de l’entreprise…)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sz="1400" dirty="0"/>
              <a:t>De son Client en évitant la délégation inversée</a:t>
            </a:r>
          </a:p>
        </p:txBody>
      </p:sp>
      <p:sp>
        <p:nvSpPr>
          <p:cNvPr id="17" name="Espace réservé du contenu 1"/>
          <p:cNvSpPr txBox="1">
            <a:spLocks/>
          </p:cNvSpPr>
          <p:nvPr/>
        </p:nvSpPr>
        <p:spPr>
          <a:xfrm>
            <a:off x="2332410" y="5008392"/>
            <a:ext cx="6422669" cy="10046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rgbClr val="4A5662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963" indent="-179388" algn="l" defTabSz="631825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DE642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en-US" sz="1800" b="1" dirty="0">
                <a:solidFill>
                  <a:srgbClr val="EB6E27"/>
                </a:solidFill>
              </a:rPr>
              <a:t> </a:t>
            </a:r>
            <a:r>
              <a:rPr lang="en-US" sz="1800" b="1" dirty="0">
                <a:solidFill>
                  <a:srgbClr val="AAB0B3"/>
                </a:solidFill>
              </a:rPr>
              <a:t>Comment?</a:t>
            </a:r>
            <a:endParaRPr lang="fr-FR" sz="1800" b="1" dirty="0">
              <a:solidFill>
                <a:srgbClr val="AAB0B3"/>
              </a:solidFill>
            </a:endParaRPr>
          </a:p>
        </p:txBody>
      </p:sp>
      <p:sp>
        <p:nvSpPr>
          <p:cNvPr id="18" name="Espace réservé du contenu 1"/>
          <p:cNvSpPr txBox="1">
            <a:spLocks/>
          </p:cNvSpPr>
          <p:nvPr/>
        </p:nvSpPr>
        <p:spPr>
          <a:xfrm>
            <a:off x="2331195" y="5019924"/>
            <a:ext cx="6422669" cy="10046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rgbClr val="4A5662"/>
                </a:solidFill>
                <a:latin typeface="+mn-lt"/>
                <a:ea typeface="+mn-ea"/>
                <a:cs typeface="+mn-cs"/>
              </a:defRPr>
            </a:lvl1pPr>
            <a:lvl2pPr marL="358775" indent="-179388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963" indent="-179388" algn="l" defTabSz="631825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tabLst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DE642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AAB0B3"/>
              </a:buClr>
              <a:buFont typeface="Wingdings 3" pitchFamily="18" charset="2"/>
              <a:buChar char=""/>
            </a:pPr>
            <a:r>
              <a:rPr lang="en-US" sz="1800" b="1" dirty="0">
                <a:solidFill>
                  <a:srgbClr val="AAB0B3"/>
                </a:solidFill>
              </a:rPr>
              <a:t> </a:t>
            </a:r>
            <a:endParaRPr lang="fr-FR" sz="1800" b="1" dirty="0">
              <a:solidFill>
                <a:srgbClr val="AAB0B3"/>
              </a:solidFill>
            </a:endParaRP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sz="1400" dirty="0"/>
              <a:t>Bon sens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sz="1400" dirty="0"/>
              <a:t>Pragmatisme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sz="1400" dirty="0"/>
              <a:t>Intuition</a:t>
            </a:r>
          </a:p>
          <a:p>
            <a:pPr lvl="2">
              <a:lnSpc>
                <a:spcPct val="85000"/>
              </a:lnSpc>
              <a:spcAft>
                <a:spcPts val="600"/>
              </a:spcAft>
              <a:buClr>
                <a:schemeClr val="accent6"/>
              </a:buClr>
            </a:pPr>
            <a:r>
              <a:rPr lang="fr-FR" sz="14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72637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Développement Logiciel</a:t>
            </a:r>
          </a:p>
        </p:txBody>
      </p:sp>
      <p:sp>
        <p:nvSpPr>
          <p:cNvPr id="6" name="Sous-titre 5"/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fr-FR" sz="2000" b="1" dirty="0" err="1">
                <a:solidFill>
                  <a:schemeClr val="bg1">
                    <a:lumMod val="75000"/>
                  </a:schemeClr>
                </a:solidFill>
                <a:ea typeface="+mj-ea"/>
                <a:cs typeface="Helvetica"/>
              </a:rPr>
              <a:t>K’esKe</a:t>
            </a:r>
            <a:r>
              <a:rPr lang="fr-FR" sz="2000" b="1" dirty="0">
                <a:solidFill>
                  <a:schemeClr val="bg1">
                    <a:lumMod val="75000"/>
                  </a:schemeClr>
                </a:solidFill>
                <a:ea typeface="+mj-ea"/>
                <a:cs typeface="Helvetica"/>
              </a:rPr>
              <a:t> C?</a:t>
            </a:r>
          </a:p>
        </p:txBody>
      </p:sp>
    </p:spTree>
    <p:extLst>
      <p:ext uri="{BB962C8B-B14F-4D97-AF65-F5344CB8AC3E}">
        <p14:creationId xmlns:p14="http://schemas.microsoft.com/office/powerpoint/2010/main" val="3365245774"/>
      </p:ext>
    </p:extLst>
  </p:cSld>
  <p:clrMapOvr>
    <a:masterClrMapping/>
  </p:clrMapOvr>
</p:sld>
</file>

<file path=ppt/theme/theme1.xml><?xml version="1.0" encoding="utf-8"?>
<a:theme xmlns:a="http://schemas.openxmlformats.org/drawingml/2006/main" name="Partie-Corporat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artie-modifiabl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6203</TotalTime>
  <Words>765</Words>
  <Application>Microsoft Office PowerPoint</Application>
  <PresentationFormat>Affichage à l'écran (4:3)</PresentationFormat>
  <Paragraphs>241</Paragraphs>
  <Slides>29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29</vt:i4>
      </vt:variant>
    </vt:vector>
  </HeadingPairs>
  <TitlesOfParts>
    <vt:vector size="36" baseType="lpstr">
      <vt:lpstr>ＭＳ Ｐゴシック</vt:lpstr>
      <vt:lpstr>Arial</vt:lpstr>
      <vt:lpstr>Calibri</vt:lpstr>
      <vt:lpstr>Helvetica</vt:lpstr>
      <vt:lpstr>Wingdings 3</vt:lpstr>
      <vt:lpstr>Partie-Corporate</vt:lpstr>
      <vt:lpstr>Partie-modifiable</vt:lpstr>
      <vt:lpstr>La Conduite de Projet  Décembre 2017</vt:lpstr>
      <vt:lpstr>SOMMAIRE</vt:lpstr>
      <vt:lpstr>L’organisation d’entreprise Entreprise de Services du Numérique : ESN (SSII) versus Editeurs/Créateur logiciel</vt:lpstr>
      <vt:lpstr>LES CENTRES DE CONCEPTION LOGICIELS Une Organisation Front / Back Office</vt:lpstr>
      <vt:lpstr>LES CENTRES DE CONCEPTION LOGICIELS Une Organisation Front / Back Office / OffShore</vt:lpstr>
      <vt:lpstr>La conduite de Projet Quel est le rôle du Chef de Projet (CDP)?  </vt:lpstr>
      <vt:lpstr>Pourquoi faire de la conduite de Projet?</vt:lpstr>
      <vt:lpstr>Pourquoi faire de la conduite de Projet?</vt:lpstr>
      <vt:lpstr>Le Développement Logiciel</vt:lpstr>
      <vt:lpstr>La Conduite de Projet Le Développement Logiciel</vt:lpstr>
      <vt:lpstr>La Conduite de Projet Le Développement Logiciel</vt:lpstr>
      <vt:lpstr>La Conduite de Projet Le Développement Logiciel</vt:lpstr>
      <vt:lpstr>La Conduite de Projet Le Développement Logiciel</vt:lpstr>
      <vt:lpstr>La Conduite de Projet Le Développement Logiciel</vt:lpstr>
      <vt:lpstr>Le Développement Logiciel</vt:lpstr>
      <vt:lpstr>La Conduite de Projet L’Agilité</vt:lpstr>
      <vt:lpstr>La Conduite de Projet L’Agilité</vt:lpstr>
      <vt:lpstr>La Conduite de Projet L’Agilité</vt:lpstr>
      <vt:lpstr>La Conduite de Projet L’Agilité</vt:lpstr>
      <vt:lpstr>Le Développement Logiciel</vt:lpstr>
      <vt:lpstr>La Conduite de Projet Le Cycle en V</vt:lpstr>
      <vt:lpstr>La Conduite de Projet Le Cycle en V</vt:lpstr>
      <vt:lpstr>Le Développement Logiciel</vt:lpstr>
      <vt:lpstr>La Conduite de Projet Quelle méthode utiliser?</vt:lpstr>
      <vt:lpstr>La Conduite de Projet V ou Agilité : Pourquoi 2 méthodes?</vt:lpstr>
      <vt:lpstr>La Conduite de Projet V ou Agilité : Pourquoi 2 méthodes?</vt:lpstr>
      <vt:lpstr>La Conduite de Projet Des Questions ?</vt:lpstr>
      <vt:lpstr>EIP Plan de management</vt:lpstr>
      <vt:lpstr>Présentation PowerPoint</vt:lpstr>
    </vt:vector>
  </TitlesOfParts>
  <Company>icom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icom icom</dc:creator>
  <cp:lastModifiedBy>denis merveilleau</cp:lastModifiedBy>
  <cp:revision>491</cp:revision>
  <cp:lastPrinted>2014-07-29T13:17:52Z</cp:lastPrinted>
  <dcterms:created xsi:type="dcterms:W3CDTF">2012-02-10T09:03:14Z</dcterms:created>
  <dcterms:modified xsi:type="dcterms:W3CDTF">2017-12-04T15:25:22Z</dcterms:modified>
</cp:coreProperties>
</file>